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9"/>
  </p:notesMasterIdLst>
  <p:handoutMasterIdLst>
    <p:handoutMasterId r:id="rId50"/>
  </p:handoutMasterIdLst>
  <p:sldIdLst>
    <p:sldId id="261" r:id="rId3"/>
    <p:sldId id="664" r:id="rId4"/>
    <p:sldId id="746" r:id="rId5"/>
    <p:sldId id="670" r:id="rId6"/>
    <p:sldId id="747" r:id="rId7"/>
    <p:sldId id="748" r:id="rId8"/>
    <p:sldId id="749" r:id="rId9"/>
    <p:sldId id="750" r:id="rId10"/>
    <p:sldId id="751" r:id="rId11"/>
    <p:sldId id="752" r:id="rId12"/>
    <p:sldId id="753" r:id="rId13"/>
    <p:sldId id="754" r:id="rId14"/>
    <p:sldId id="755" r:id="rId15"/>
    <p:sldId id="756" r:id="rId16"/>
    <p:sldId id="757" r:id="rId17"/>
    <p:sldId id="758" r:id="rId18"/>
    <p:sldId id="759" r:id="rId19"/>
    <p:sldId id="760" r:id="rId20"/>
    <p:sldId id="790" r:id="rId21"/>
    <p:sldId id="792" r:id="rId22"/>
    <p:sldId id="793" r:id="rId23"/>
    <p:sldId id="761" r:id="rId24"/>
    <p:sldId id="791" r:id="rId25"/>
    <p:sldId id="762" r:id="rId26"/>
    <p:sldId id="763" r:id="rId27"/>
    <p:sldId id="764" r:id="rId28"/>
    <p:sldId id="765" r:id="rId29"/>
    <p:sldId id="766" r:id="rId30"/>
    <p:sldId id="796" r:id="rId31"/>
    <p:sldId id="767" r:id="rId32"/>
    <p:sldId id="768" r:id="rId33"/>
    <p:sldId id="769" r:id="rId34"/>
    <p:sldId id="770" r:id="rId35"/>
    <p:sldId id="771" r:id="rId36"/>
    <p:sldId id="772" r:id="rId37"/>
    <p:sldId id="773" r:id="rId38"/>
    <p:sldId id="774" r:id="rId39"/>
    <p:sldId id="775" r:id="rId40"/>
    <p:sldId id="776" r:id="rId41"/>
    <p:sldId id="797" r:id="rId42"/>
    <p:sldId id="777" r:id="rId43"/>
    <p:sldId id="778" r:id="rId44"/>
    <p:sldId id="779" r:id="rId45"/>
    <p:sldId id="794" r:id="rId46"/>
    <p:sldId id="795" r:id="rId47"/>
    <p:sldId id="67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53" autoAdjust="0"/>
    <p:restoredTop sz="71477" autoAdjust="0"/>
  </p:normalViewPr>
  <p:slideViewPr>
    <p:cSldViewPr snapToGrid="0">
      <p:cViewPr varScale="1">
        <p:scale>
          <a:sx n="90" d="100"/>
          <a:sy n="90" d="100"/>
        </p:scale>
        <p:origin x="1728" y="18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10/13/16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www.safaribooksonline.com/library/view/head-first-android/9781449362171/ch04.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our</a:t>
            </a:r>
            <a:r>
              <a:rPr lang="en-US" sz="1200" b="0" i="0" kern="1200" baseline="0" dirty="0" smtClean="0">
                <a:solidFill>
                  <a:schemeClr val="tx1"/>
                </a:solidFill>
                <a:effectLst/>
                <a:latin typeface="+mn-lt"/>
                <a:ea typeface="+mn-ea"/>
                <a:cs typeface="+mn-cs"/>
              </a:rPr>
              <a:t> example w</a:t>
            </a:r>
            <a:r>
              <a:rPr lang="en-US" sz="1200" b="0" i="0" kern="1200" dirty="0" smtClean="0">
                <a:solidFill>
                  <a:schemeClr val="tx1"/>
                </a:solidFill>
                <a:effectLst/>
                <a:latin typeface="+mn-lt"/>
                <a:ea typeface="+mn-ea"/>
                <a:cs typeface="+mn-cs"/>
              </a:rPr>
              <a:t>e’re not publishing the progress of our task, so we don’t need to implement this method. We’ll indicate that we’re not using any objects for task progress by changing the signature of </a:t>
            </a:r>
            <a:r>
              <a:rPr lang="en-US" dirty="0" err="1" smtClean="0"/>
              <a:t>UpdateDrinkTask</a:t>
            </a:r>
            <a:r>
              <a:rPr lang="en-US" sz="1200" b="0"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207115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onPostExecute</a:t>
            </a:r>
            <a:r>
              <a:rPr lang="en-US" sz="1200" b="1" i="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onPreExecute</a:t>
            </a:r>
            <a:r>
              <a:rPr lang="en-US" sz="1200" kern="1200" dirty="0" smtClean="0">
                <a:solidFill>
                  <a:schemeClr val="tx1"/>
                </a:solidFill>
                <a:effectLst/>
                <a:latin typeface="+mn-lt"/>
                <a:ea typeface="+mn-ea"/>
                <a:cs typeface="+mn-cs"/>
              </a:rPr>
              <a:t>() method is called after the background task has finished. It’s called on the main event thread, so has access to views in the user interface. You can use this method to present the results of the task to the user. The </a:t>
            </a:r>
            <a:r>
              <a:rPr lang="en-US" sz="1200" kern="1200" dirty="0" err="1" smtClean="0">
                <a:solidFill>
                  <a:schemeClr val="tx1"/>
                </a:solidFill>
                <a:effectLst/>
                <a:latin typeface="+mn-lt"/>
                <a:ea typeface="+mn-ea"/>
                <a:cs typeface="+mn-cs"/>
              </a:rPr>
              <a:t>onPostExecute</a:t>
            </a:r>
            <a:r>
              <a:rPr lang="en-US" sz="1200" kern="1200" dirty="0" smtClean="0">
                <a:solidFill>
                  <a:schemeClr val="tx1"/>
                </a:solidFill>
                <a:effectLst/>
                <a:latin typeface="+mn-lt"/>
                <a:ea typeface="+mn-ea"/>
                <a:cs typeface="+mn-cs"/>
              </a:rPr>
              <a:t>() method gets passed the results of the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()method, so must take parameters that match the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 return type.</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We’re going to use the </a:t>
            </a:r>
            <a:r>
              <a:rPr lang="en-US" sz="1200" kern="1200" dirty="0" err="1" smtClean="0">
                <a:solidFill>
                  <a:schemeClr val="tx1"/>
                </a:solidFill>
                <a:effectLst/>
                <a:latin typeface="+mn-lt"/>
                <a:ea typeface="+mn-ea"/>
                <a:cs typeface="+mn-cs"/>
              </a:rPr>
              <a:t>onPostExecute</a:t>
            </a:r>
            <a:r>
              <a:rPr lang="en-US" sz="1200" kern="1200" dirty="0" smtClean="0">
                <a:solidFill>
                  <a:schemeClr val="tx1"/>
                </a:solidFill>
                <a:effectLst/>
                <a:latin typeface="+mn-lt"/>
                <a:ea typeface="+mn-ea"/>
                <a:cs typeface="+mn-cs"/>
              </a:rPr>
              <a:t>() method to check whether the database code in the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 method ran successfully. If it didn’t, we’ll display a message to the user. We’re doing this in the </a:t>
            </a:r>
            <a:r>
              <a:rPr lang="en-US" sz="1200" kern="1200" dirty="0" err="1" smtClean="0">
                <a:solidFill>
                  <a:schemeClr val="tx1"/>
                </a:solidFill>
                <a:effectLst/>
                <a:latin typeface="+mn-lt"/>
                <a:ea typeface="+mn-ea"/>
                <a:cs typeface="+mn-cs"/>
              </a:rPr>
              <a:t>onPostExecute</a:t>
            </a:r>
            <a:r>
              <a:rPr lang="en-US" sz="1200" kern="1200" dirty="0" smtClean="0">
                <a:solidFill>
                  <a:schemeClr val="tx1"/>
                </a:solidFill>
                <a:effectLst/>
                <a:latin typeface="+mn-lt"/>
                <a:ea typeface="+mn-ea"/>
                <a:cs typeface="+mn-cs"/>
              </a:rPr>
              <a:t>() method as this method can update the user interface; the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 method runs in a background thread, so can’t update views.</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9217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AsyncTask</a:t>
            </a:r>
            <a:r>
              <a:rPr lang="en-US" sz="1200" b="1" i="0" kern="1200" dirty="0" smtClean="0">
                <a:solidFill>
                  <a:schemeClr val="tx1"/>
                </a:solidFill>
                <a:effectLst/>
                <a:latin typeface="+mn-lt"/>
                <a:ea typeface="+mn-ea"/>
                <a:cs typeface="+mn-cs"/>
              </a:rPr>
              <a:t> class</a:t>
            </a:r>
          </a:p>
          <a:p>
            <a:pPr fontAlgn="base"/>
            <a:r>
              <a:rPr lang="en-US" sz="1200" b="0" i="0" kern="1200" dirty="0" smtClean="0">
                <a:solidFill>
                  <a:schemeClr val="tx1"/>
                </a:solidFill>
                <a:effectLst/>
                <a:latin typeface="+mn-lt"/>
                <a:ea typeface="+mn-ea"/>
                <a:cs typeface="+mn-cs"/>
              </a:rPr>
              <a:t>When we first introduced the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class, we said it was defined by three generic parameters: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Progress, and Results. You specify what these are by looking at the type of parameters used by your </a:t>
            </a:r>
            <a:r>
              <a:rPr lang="en-US" sz="1200" b="0" i="0" kern="1200" dirty="0" err="1" smtClean="0">
                <a:solidFill>
                  <a:schemeClr val="tx1"/>
                </a:solidFill>
                <a:effectLst/>
                <a:latin typeface="+mn-lt"/>
                <a:ea typeface="+mn-ea"/>
                <a:cs typeface="+mn-cs"/>
              </a:rPr>
              <a:t>doInBackground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onProgressUpdate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onPostExecute</a:t>
            </a:r>
            <a:r>
              <a:rPr lang="en-US" sz="1200" b="0" i="0" kern="1200" dirty="0" smtClean="0">
                <a:solidFill>
                  <a:schemeClr val="tx1"/>
                </a:solidFill>
                <a:effectLst/>
                <a:latin typeface="+mn-lt"/>
                <a:ea typeface="+mn-ea"/>
                <a:cs typeface="+mn-cs"/>
              </a:rPr>
              <a:t>() methods.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is the type of the </a:t>
            </a:r>
            <a:r>
              <a:rPr lang="en-US" sz="1200" b="0" i="0" kern="1200" dirty="0" err="1" smtClean="0">
                <a:solidFill>
                  <a:schemeClr val="tx1"/>
                </a:solidFill>
                <a:effectLst/>
                <a:latin typeface="+mn-lt"/>
                <a:ea typeface="+mn-ea"/>
                <a:cs typeface="+mn-cs"/>
              </a:rPr>
              <a:t>doInBackground</a:t>
            </a:r>
            <a:r>
              <a:rPr lang="en-US" sz="1200" b="0" i="0" kern="1200" dirty="0" smtClean="0">
                <a:solidFill>
                  <a:schemeClr val="tx1"/>
                </a:solidFill>
                <a:effectLst/>
                <a:latin typeface="+mn-lt"/>
                <a:ea typeface="+mn-ea"/>
                <a:cs typeface="+mn-cs"/>
              </a:rPr>
              <a:t>() parameters, Progress is the type of the </a:t>
            </a:r>
            <a:r>
              <a:rPr lang="en-US" sz="1200" b="0" i="0" kern="1200" dirty="0" err="1" smtClean="0">
                <a:solidFill>
                  <a:schemeClr val="tx1"/>
                </a:solidFill>
                <a:effectLst/>
                <a:latin typeface="+mn-lt"/>
                <a:ea typeface="+mn-ea"/>
                <a:cs typeface="+mn-cs"/>
              </a:rPr>
              <a:t>onProgressUpdate</a:t>
            </a:r>
            <a:r>
              <a:rPr lang="en-US" sz="1200" b="0" i="0" kern="1200" dirty="0" smtClean="0">
                <a:solidFill>
                  <a:schemeClr val="tx1"/>
                </a:solidFill>
                <a:effectLst/>
                <a:latin typeface="+mn-lt"/>
                <a:ea typeface="+mn-ea"/>
                <a:cs typeface="+mn-cs"/>
              </a:rPr>
              <a:t>() parameters, and Result is the type of </a:t>
            </a:r>
            <a:r>
              <a:rPr lang="en-US" sz="1200" b="0" i="0" kern="1200" dirty="0" err="1" smtClean="0">
                <a:solidFill>
                  <a:schemeClr val="tx1"/>
                </a:solidFill>
                <a:effectLst/>
                <a:latin typeface="+mn-lt"/>
                <a:ea typeface="+mn-ea"/>
                <a:cs typeface="+mn-cs"/>
              </a:rPr>
              <a:t>theonPostExecute</a:t>
            </a:r>
            <a:r>
              <a:rPr lang="en-US" sz="1200" b="0" i="0" kern="1200" dirty="0" smtClean="0">
                <a:solidFill>
                  <a:schemeClr val="tx1"/>
                </a:solidFill>
                <a:effectLst/>
                <a:latin typeface="+mn-lt"/>
                <a:ea typeface="+mn-ea"/>
                <a:cs typeface="+mn-cs"/>
              </a:rPr>
              <a:t>() method: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912550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our example, </a:t>
            </a:r>
            <a:r>
              <a:rPr lang="en-US" dirty="0" err="1" smtClean="0"/>
              <a:t>doInBackground</a:t>
            </a:r>
            <a:r>
              <a:rPr lang="en-US" dirty="0" smtClean="0"/>
              <a:t>()</a:t>
            </a:r>
            <a:r>
              <a:rPr lang="en-US" sz="1200" b="0" i="0" kern="1200" dirty="0" smtClean="0">
                <a:solidFill>
                  <a:schemeClr val="tx1"/>
                </a:solidFill>
                <a:effectLst/>
                <a:latin typeface="+mn-lt"/>
                <a:ea typeface="+mn-ea"/>
                <a:cs typeface="+mn-cs"/>
              </a:rPr>
              <a:t> takes </a:t>
            </a:r>
            <a:r>
              <a:rPr lang="en-US" dirty="0" smtClean="0"/>
              <a:t>Integer</a:t>
            </a:r>
            <a:r>
              <a:rPr lang="en-US" sz="1200" b="0" i="0" kern="1200" dirty="0" smtClean="0">
                <a:solidFill>
                  <a:schemeClr val="tx1"/>
                </a:solidFill>
                <a:effectLst/>
                <a:latin typeface="+mn-lt"/>
                <a:ea typeface="+mn-ea"/>
                <a:cs typeface="+mn-cs"/>
              </a:rPr>
              <a:t> parameters, and </a:t>
            </a:r>
            <a:r>
              <a:rPr lang="en-US" dirty="0" err="1" smtClean="0"/>
              <a:t>onPostExecute</a:t>
            </a:r>
            <a:r>
              <a:rPr lang="en-US" dirty="0" smtClean="0"/>
              <a:t>()</a:t>
            </a:r>
            <a:r>
              <a:rPr lang="en-US" sz="1200" b="0" i="0" kern="1200" dirty="0" smtClean="0">
                <a:solidFill>
                  <a:schemeClr val="tx1"/>
                </a:solidFill>
                <a:effectLst/>
                <a:latin typeface="+mn-lt"/>
                <a:ea typeface="+mn-ea"/>
                <a:cs typeface="+mn-cs"/>
              </a:rPr>
              <a:t> takes a </a:t>
            </a:r>
            <a:r>
              <a:rPr lang="en-US" dirty="0" smtClean="0"/>
              <a:t>Boolean</a:t>
            </a:r>
            <a:r>
              <a:rPr lang="en-US" sz="1200" b="0" i="0" kern="1200" dirty="0" smtClean="0">
                <a:solidFill>
                  <a:schemeClr val="tx1"/>
                </a:solidFill>
                <a:effectLst/>
                <a:latin typeface="+mn-lt"/>
                <a:ea typeface="+mn-ea"/>
                <a:cs typeface="+mn-cs"/>
              </a:rPr>
              <a:t> parameter. We’re not using </a:t>
            </a:r>
            <a:r>
              <a:rPr lang="en-US" sz="1200" b="0" i="0" kern="1200" dirty="0" err="1" smtClean="0">
                <a:solidFill>
                  <a:schemeClr val="tx1"/>
                </a:solidFill>
                <a:effectLst/>
                <a:latin typeface="+mn-lt"/>
                <a:ea typeface="+mn-ea"/>
                <a:cs typeface="+mn-cs"/>
              </a:rPr>
              <a:t>the</a:t>
            </a:r>
            <a:r>
              <a:rPr lang="en-US" dirty="0" err="1" smtClean="0"/>
              <a:t>onProgressUpdate</a:t>
            </a:r>
            <a:r>
              <a:rPr lang="en-US" dirty="0" smtClean="0"/>
              <a:t>()</a:t>
            </a:r>
            <a:r>
              <a:rPr lang="en-US" sz="1200" b="0" i="0" kern="1200" dirty="0" smtClean="0">
                <a:solidFill>
                  <a:schemeClr val="tx1"/>
                </a:solidFill>
                <a:effectLst/>
                <a:latin typeface="+mn-lt"/>
                <a:ea typeface="+mn-ea"/>
                <a:cs typeface="+mn-cs"/>
              </a:rPr>
              <a:t> method. This means that in our example, </a:t>
            </a:r>
            <a:r>
              <a:rPr lang="en-US" dirty="0" err="1" smtClean="0"/>
              <a:t>Params</a:t>
            </a:r>
            <a:r>
              <a:rPr lang="en-US" sz="1200" b="0" i="0" kern="1200" dirty="0" smtClean="0">
                <a:solidFill>
                  <a:schemeClr val="tx1"/>
                </a:solidFill>
                <a:effectLst/>
                <a:latin typeface="+mn-lt"/>
                <a:ea typeface="+mn-ea"/>
                <a:cs typeface="+mn-cs"/>
              </a:rPr>
              <a:t> is </a:t>
            </a:r>
            <a:r>
              <a:rPr lang="en-US" dirty="0" smtClean="0"/>
              <a:t>Integer</a:t>
            </a:r>
            <a:r>
              <a:rPr lang="en-US" sz="1200" b="0" i="0" kern="1200" dirty="0" smtClean="0">
                <a:solidFill>
                  <a:schemeClr val="tx1"/>
                </a:solidFill>
                <a:effectLst/>
                <a:latin typeface="+mn-lt"/>
                <a:ea typeface="+mn-ea"/>
                <a:cs typeface="+mn-cs"/>
              </a:rPr>
              <a:t>, </a:t>
            </a:r>
            <a:r>
              <a:rPr lang="en-US" dirty="0" smtClean="0"/>
              <a:t>Progress</a:t>
            </a:r>
            <a:r>
              <a:rPr lang="en-US" sz="1200" b="0" i="0" kern="1200" dirty="0" smtClean="0">
                <a:solidFill>
                  <a:schemeClr val="tx1"/>
                </a:solidFill>
                <a:effectLst/>
                <a:latin typeface="+mn-lt"/>
                <a:ea typeface="+mn-ea"/>
                <a:cs typeface="+mn-cs"/>
              </a:rPr>
              <a:t> is </a:t>
            </a:r>
            <a:r>
              <a:rPr lang="en-US" dirty="0" smtClean="0"/>
              <a:t>Void</a:t>
            </a:r>
            <a:r>
              <a:rPr lang="en-US" sz="1200" b="0" i="0" kern="1200" dirty="0" smtClean="0">
                <a:solidFill>
                  <a:schemeClr val="tx1"/>
                </a:solidFill>
                <a:effectLst/>
                <a:latin typeface="+mn-lt"/>
                <a:ea typeface="+mn-ea"/>
                <a:cs typeface="+mn-cs"/>
              </a:rPr>
              <a:t> and </a:t>
            </a:r>
            <a:r>
              <a:rPr lang="en-US" dirty="0" smtClean="0"/>
              <a:t>Result</a:t>
            </a:r>
            <a:r>
              <a:rPr lang="en-US" sz="1200" b="0" i="0" kern="1200" dirty="0" smtClean="0">
                <a:solidFill>
                  <a:schemeClr val="tx1"/>
                </a:solidFill>
                <a:effectLst/>
                <a:latin typeface="+mn-lt"/>
                <a:ea typeface="+mn-ea"/>
                <a:cs typeface="+mn-cs"/>
              </a:rPr>
              <a:t> is </a:t>
            </a:r>
            <a:r>
              <a:rPr lang="en-US" dirty="0" smtClean="0"/>
              <a:t>Boolean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206006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Execute the </a:t>
            </a:r>
            <a:r>
              <a:rPr lang="en-US" sz="1200" b="1" i="0" kern="1200" dirty="0" err="1" smtClean="0">
                <a:solidFill>
                  <a:schemeClr val="tx1"/>
                </a:solidFill>
                <a:effectLst/>
                <a:latin typeface="+mn-lt"/>
                <a:ea typeface="+mn-ea"/>
                <a:cs typeface="+mn-cs"/>
              </a:rPr>
              <a:t>AsyncTask</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run the task by calling your </a:t>
            </a:r>
            <a:r>
              <a:rPr lang="en-US" sz="1200" b="0" i="0" kern="1200" dirty="0" err="1" smtClean="0">
                <a:solidFill>
                  <a:schemeClr val="tx1"/>
                </a:solidFill>
                <a:effectLst/>
                <a:latin typeface="+mn-lt"/>
                <a:ea typeface="+mn-ea"/>
                <a:cs typeface="+mn-cs"/>
              </a:rPr>
              <a:t>AsyncTask’s</a:t>
            </a:r>
            <a:r>
              <a:rPr lang="en-US" sz="1200" b="0" i="0" kern="1200" dirty="0" smtClean="0">
                <a:solidFill>
                  <a:schemeClr val="tx1"/>
                </a:solidFill>
                <a:effectLst/>
                <a:latin typeface="+mn-lt"/>
                <a:ea typeface="+mn-ea"/>
                <a:cs typeface="+mn-cs"/>
              </a:rPr>
              <a:t> execute() method. If your </a:t>
            </a:r>
            <a:r>
              <a:rPr lang="en-US" sz="1200" b="0" i="0" kern="1200" dirty="0" err="1" smtClean="0">
                <a:solidFill>
                  <a:schemeClr val="tx1"/>
                </a:solidFill>
                <a:effectLst/>
                <a:latin typeface="+mn-lt"/>
                <a:ea typeface="+mn-ea"/>
                <a:cs typeface="+mn-cs"/>
              </a:rPr>
              <a:t>doInBackground</a:t>
            </a:r>
            <a:r>
              <a:rPr lang="en-US" sz="1200" b="0" i="0" kern="1200" dirty="0" smtClean="0">
                <a:solidFill>
                  <a:schemeClr val="tx1"/>
                </a:solidFill>
                <a:effectLst/>
                <a:latin typeface="+mn-lt"/>
                <a:ea typeface="+mn-ea"/>
                <a:cs typeface="+mn-cs"/>
              </a:rPr>
              <a:t>() method takes parameters, you add these to the execute()method. As an example, we want to pass the drink the user chose to the </a:t>
            </a:r>
            <a:r>
              <a:rPr lang="en-US" sz="1200" b="0" i="0" kern="1200" dirty="0" err="1" smtClean="0">
                <a:solidFill>
                  <a:schemeClr val="tx1"/>
                </a:solidFill>
                <a:effectLst/>
                <a:latin typeface="+mn-lt"/>
                <a:ea typeface="+mn-ea"/>
                <a:cs typeface="+mn-cs"/>
              </a:rPr>
              <a:t>AsyncTask’s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doInBackground</a:t>
            </a:r>
            <a:r>
              <a:rPr lang="en-US" sz="1200" b="0" i="0" kern="1200" dirty="0" smtClean="0">
                <a:solidFill>
                  <a:schemeClr val="tx1"/>
                </a:solidFill>
                <a:effectLst/>
                <a:latin typeface="+mn-lt"/>
                <a:ea typeface="+mn-ea"/>
                <a:cs typeface="+mn-cs"/>
              </a:rPr>
              <a:t>() method, so we call it using:</a:t>
            </a:r>
          </a:p>
          <a:p>
            <a:r>
              <a:rPr lang="en-US" dirty="0" smtClean="0"/>
              <a:t/>
            </a:r>
            <a:br>
              <a:rPr lang="en-US" dirty="0" smtClean="0"/>
            </a:br>
            <a:r>
              <a:rPr lang="en-US" sz="1200" b="0" i="0" kern="1200" dirty="0" smtClean="0">
                <a:solidFill>
                  <a:schemeClr val="tx1"/>
                </a:solidFill>
                <a:effectLst/>
                <a:latin typeface="+mn-lt"/>
                <a:ea typeface="+mn-ea"/>
                <a:cs typeface="+mn-cs"/>
              </a:rPr>
              <a:t>The type of parameter you pass with the </a:t>
            </a:r>
            <a:r>
              <a:rPr lang="en-US" dirty="0" smtClean="0"/>
              <a:t>execute()</a:t>
            </a:r>
            <a:r>
              <a:rPr lang="en-US" sz="1200" b="0" i="0" kern="1200" dirty="0" smtClean="0">
                <a:solidFill>
                  <a:schemeClr val="tx1"/>
                </a:solidFill>
                <a:effectLst/>
                <a:latin typeface="+mn-lt"/>
                <a:ea typeface="+mn-ea"/>
                <a:cs typeface="+mn-cs"/>
              </a:rPr>
              <a:t> method must match the type of parameter expected by the </a:t>
            </a:r>
            <a:r>
              <a:rPr lang="en-US" dirty="0" err="1" smtClean="0"/>
              <a:t>AsyncTask</a:t>
            </a:r>
            <a:r>
              <a:rPr lang="en-US" dirty="0" smtClean="0"/>
              <a:t> </a:t>
            </a:r>
            <a:r>
              <a:rPr lang="en-US" dirty="0" err="1" smtClean="0"/>
              <a:t>doInBackground</a:t>
            </a:r>
            <a:r>
              <a:rPr lang="en-US" dirty="0" smtClean="0"/>
              <a:t>()</a:t>
            </a:r>
            <a:r>
              <a:rPr lang="en-US" sz="1200" b="0" i="0" kern="1200" dirty="0" smtClean="0">
                <a:solidFill>
                  <a:schemeClr val="tx1"/>
                </a:solidFill>
                <a:effectLst/>
                <a:latin typeface="+mn-lt"/>
                <a:ea typeface="+mn-ea"/>
                <a:cs typeface="+mn-cs"/>
              </a:rPr>
              <a:t> method. </a:t>
            </a:r>
            <a:r>
              <a:rPr lang="en-US" sz="1200" b="0" i="0" kern="1200" dirty="0" err="1" smtClean="0">
                <a:solidFill>
                  <a:schemeClr val="tx1"/>
                </a:solidFill>
                <a:effectLst/>
                <a:latin typeface="+mn-lt"/>
                <a:ea typeface="+mn-ea"/>
                <a:cs typeface="+mn-cs"/>
              </a:rPr>
              <a:t>Our</a:t>
            </a:r>
            <a:r>
              <a:rPr lang="en-US" dirty="0" err="1" smtClean="0"/>
              <a:t>doInBackground</a:t>
            </a:r>
            <a:r>
              <a:rPr lang="en-US" dirty="0" smtClean="0"/>
              <a:t>()</a:t>
            </a:r>
            <a:r>
              <a:rPr lang="en-US" sz="1200" b="0" i="0" kern="1200" dirty="0" smtClean="0">
                <a:solidFill>
                  <a:schemeClr val="tx1"/>
                </a:solidFill>
                <a:effectLst/>
                <a:latin typeface="+mn-lt"/>
                <a:ea typeface="+mn-ea"/>
                <a:cs typeface="+mn-cs"/>
              </a:rPr>
              <a:t> method takes </a:t>
            </a:r>
            <a:r>
              <a:rPr lang="en-US" dirty="0" smtClean="0"/>
              <a:t>Integer</a:t>
            </a:r>
            <a:r>
              <a:rPr lang="en-US" sz="1200" b="0" i="0" kern="1200" dirty="0" smtClean="0">
                <a:solidFill>
                  <a:schemeClr val="tx1"/>
                </a:solidFill>
                <a:effectLst/>
                <a:latin typeface="+mn-lt"/>
                <a:ea typeface="+mn-ea"/>
                <a:cs typeface="+mn-cs"/>
              </a:rPr>
              <a:t> parameters, so we need to pass integers: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6030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We’re going to execute </a:t>
            </a:r>
            <a:r>
              <a:rPr lang="en-US" sz="1200" kern="1200" dirty="0" err="1" smtClean="0">
                <a:solidFill>
                  <a:schemeClr val="tx1"/>
                </a:solidFill>
                <a:effectLst/>
                <a:latin typeface="+mn-lt"/>
                <a:ea typeface="+mn-ea"/>
                <a:cs typeface="+mn-cs"/>
              </a:rPr>
              <a:t>UpdateDrinkTask</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DrinkActivity’s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onFavoritesClicked</a:t>
            </a:r>
            <a:r>
              <a:rPr lang="en-US" sz="1200" kern="1200" dirty="0" smtClean="0">
                <a:solidFill>
                  <a:schemeClr val="tx1"/>
                </a:solidFill>
                <a:effectLst/>
                <a:latin typeface="+mn-lt"/>
                <a:ea typeface="+mn-ea"/>
                <a:cs typeface="+mn-cs"/>
              </a:rPr>
              <a:t>() method. Here’s what the method looks like: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20564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DrinkActivity.java</a:t>
            </a:r>
            <a:r>
              <a:rPr lang="en-US" sz="1200" b="1" i="0" kern="1200" dirty="0" smtClean="0">
                <a:solidFill>
                  <a:schemeClr val="tx1"/>
                </a:solidFill>
                <a:effectLst/>
                <a:latin typeface="+mn-lt"/>
                <a:ea typeface="+mn-ea"/>
                <a:cs typeface="+mn-cs"/>
              </a:rPr>
              <a:t> code</a:t>
            </a:r>
          </a:p>
          <a:p>
            <a:pPr fontAlgn="base"/>
            <a:r>
              <a:rPr lang="en-US" sz="1200" b="0" i="0" kern="1200" dirty="0" smtClean="0">
                <a:solidFill>
                  <a:schemeClr val="tx1"/>
                </a:solidFill>
                <a:effectLst/>
                <a:latin typeface="+mn-lt"/>
                <a:ea typeface="+mn-ea"/>
                <a:cs typeface="+mn-cs"/>
              </a:rPr>
              <a:t>When you create an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you add it as an inner class to the activity that needs to use it. We’re going to add our </a:t>
            </a:r>
            <a:r>
              <a:rPr lang="en-US" sz="1200" b="0" i="0" kern="1200" dirty="0" err="1" smtClean="0">
                <a:solidFill>
                  <a:schemeClr val="tx1"/>
                </a:solidFill>
                <a:effectLst/>
                <a:latin typeface="+mn-lt"/>
                <a:ea typeface="+mn-ea"/>
                <a:cs typeface="+mn-cs"/>
              </a:rPr>
              <a:t>UpdateDrinkTask</a:t>
            </a:r>
            <a:r>
              <a:rPr lang="en-US" sz="1200" b="0" i="0" kern="1200" dirty="0" smtClean="0">
                <a:solidFill>
                  <a:schemeClr val="tx1"/>
                </a:solidFill>
                <a:effectLst/>
                <a:latin typeface="+mn-lt"/>
                <a:ea typeface="+mn-ea"/>
                <a:cs typeface="+mn-cs"/>
              </a:rPr>
              <a:t> class as an inner class to </a:t>
            </a:r>
            <a:r>
              <a:rPr lang="en-US" sz="1200" b="0" i="1" kern="1200" dirty="0" err="1" smtClean="0">
                <a:solidFill>
                  <a:schemeClr val="tx1"/>
                </a:solidFill>
                <a:effectLst/>
                <a:latin typeface="+mn-lt"/>
                <a:ea typeface="+mn-ea"/>
                <a:cs typeface="+mn-cs"/>
              </a:rPr>
              <a:t>DrinkActivity.java</a:t>
            </a:r>
            <a:r>
              <a:rPr lang="en-US" sz="1200" b="0" i="0" kern="1200" dirty="0" smtClean="0">
                <a:solidFill>
                  <a:schemeClr val="tx1"/>
                </a:solidFill>
                <a:effectLst/>
                <a:latin typeface="+mn-lt"/>
                <a:ea typeface="+mn-ea"/>
                <a:cs typeface="+mn-cs"/>
              </a:rPr>
              <a:t>. </a:t>
            </a:r>
          </a:p>
          <a:p>
            <a:pPr fontAlgn="base"/>
            <a:r>
              <a:rPr lang="en-US" sz="1200" b="0" i="0" kern="1200" dirty="0" smtClean="0">
                <a:solidFill>
                  <a:schemeClr val="tx1"/>
                </a:solidFill>
                <a:effectLst/>
                <a:latin typeface="+mn-lt"/>
                <a:ea typeface="+mn-ea"/>
                <a:cs typeface="+mn-cs"/>
              </a:rPr>
              <a:t>We’ll execute the task in </a:t>
            </a:r>
            <a:r>
              <a:rPr lang="en-US" sz="1200" b="0" i="0" kern="1200" dirty="0" err="1" smtClean="0">
                <a:solidFill>
                  <a:schemeClr val="tx1"/>
                </a:solidFill>
                <a:effectLst/>
                <a:latin typeface="+mn-lt"/>
                <a:ea typeface="+mn-ea"/>
                <a:cs typeface="+mn-cs"/>
              </a:rPr>
              <a:t>DrinkActivity’s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onFavoriteClicked</a:t>
            </a:r>
            <a:r>
              <a:rPr lang="en-US" sz="1200" b="0" i="0" kern="1200" dirty="0" smtClean="0">
                <a:solidFill>
                  <a:schemeClr val="tx1"/>
                </a:solidFill>
                <a:effectLst/>
                <a:latin typeface="+mn-lt"/>
                <a:ea typeface="+mn-ea"/>
                <a:cs typeface="+mn-cs"/>
              </a:rPr>
              <a:t>() method so that the task updates the database in the background when the user clicks on the favorite checkbox.</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83975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That’s everything you need in order to create an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When the user clicks on the favorite checkbox in </a:t>
            </a:r>
            <a:r>
              <a:rPr lang="en-US" sz="1200" b="0" i="0" kern="1200" dirty="0" err="1" smtClean="0">
                <a:solidFill>
                  <a:schemeClr val="tx1"/>
                </a:solidFill>
                <a:effectLst/>
                <a:latin typeface="+mn-lt"/>
                <a:ea typeface="+mn-ea"/>
                <a:cs typeface="+mn-cs"/>
              </a:rPr>
              <a:t>DrinkActivity</a:t>
            </a:r>
            <a:r>
              <a:rPr lang="en-US" sz="1200" b="0" i="0" kern="1200" dirty="0" smtClean="0">
                <a:solidFill>
                  <a:schemeClr val="tx1"/>
                </a:solidFill>
                <a:effectLst/>
                <a:latin typeface="+mn-lt"/>
                <a:ea typeface="+mn-ea"/>
                <a:cs typeface="+mn-cs"/>
              </a:rPr>
              <a:t>, the database gets updated in the background.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58970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onPreExecute</a:t>
            </a:r>
            <a:r>
              <a:rPr lang="en-US" sz="1200" b="1" i="0" kern="1200" dirty="0" smtClean="0">
                <a:solidFill>
                  <a:schemeClr val="tx1"/>
                </a:solidFill>
                <a:effectLst/>
                <a:latin typeface="+mn-lt"/>
                <a:ea typeface="+mn-ea"/>
                <a:cs typeface="+mn-cs"/>
              </a:rPr>
              <a:t>() is used to set up the task.</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It’s called before the background task begins, and runs on the main event thread.</a:t>
            </a:r>
          </a:p>
          <a:p>
            <a:pPr fontAlgn="base"/>
            <a:r>
              <a:rPr lang="en-US" sz="1200" b="1" i="0" kern="1200" dirty="0" err="1" smtClean="0">
                <a:solidFill>
                  <a:schemeClr val="tx1"/>
                </a:solidFill>
                <a:effectLst/>
                <a:latin typeface="+mn-lt"/>
                <a:ea typeface="+mn-ea"/>
                <a:cs typeface="+mn-cs"/>
              </a:rPr>
              <a:t>doInBackground</a:t>
            </a:r>
            <a:r>
              <a:rPr lang="en-US" sz="1200" b="1" i="0" kern="1200" dirty="0" smtClean="0">
                <a:solidFill>
                  <a:schemeClr val="tx1"/>
                </a:solidFill>
                <a:effectLst/>
                <a:latin typeface="+mn-lt"/>
                <a:ea typeface="+mn-ea"/>
                <a:cs typeface="+mn-cs"/>
              </a:rPr>
              <a:t>() runs in the background thread.</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runs immediately after </a:t>
            </a:r>
            <a:r>
              <a:rPr lang="en-US" sz="1200" kern="1200" dirty="0" err="1" smtClean="0">
                <a:solidFill>
                  <a:schemeClr val="tx1"/>
                </a:solidFill>
                <a:effectLst/>
                <a:latin typeface="+mn-lt"/>
                <a:ea typeface="+mn-ea"/>
                <a:cs typeface="+mn-cs"/>
              </a:rPr>
              <a:t>onPreExecute</a:t>
            </a:r>
            <a:r>
              <a:rPr lang="en-US" sz="1200" kern="1200" dirty="0" smtClean="0">
                <a:solidFill>
                  <a:schemeClr val="tx1"/>
                </a:solidFill>
                <a:effectLst/>
                <a:latin typeface="+mn-lt"/>
                <a:ea typeface="+mn-ea"/>
                <a:cs typeface="+mn-cs"/>
              </a:rPr>
              <a:t>(). You can specify what type of parameters it has, and what its return type is.</a:t>
            </a:r>
          </a:p>
          <a:p>
            <a:pPr fontAlgn="base"/>
            <a:r>
              <a:rPr lang="en-US" sz="1200" b="1" i="0" kern="1200" dirty="0" err="1" smtClean="0">
                <a:solidFill>
                  <a:schemeClr val="tx1"/>
                </a:solidFill>
                <a:effectLst/>
                <a:latin typeface="+mn-lt"/>
                <a:ea typeface="+mn-ea"/>
                <a:cs typeface="+mn-cs"/>
              </a:rPr>
              <a:t>onProgressUpdate</a:t>
            </a:r>
            <a:r>
              <a:rPr lang="en-US" sz="1200" b="1" i="0" kern="1200" dirty="0" smtClean="0">
                <a:solidFill>
                  <a:schemeClr val="tx1"/>
                </a:solidFill>
                <a:effectLst/>
                <a:latin typeface="+mn-lt"/>
                <a:ea typeface="+mn-ea"/>
                <a:cs typeface="+mn-cs"/>
              </a:rPr>
              <a:t>() is used to display progress.</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runs in the main event thread when the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 method calls </a:t>
            </a:r>
            <a:r>
              <a:rPr lang="en-US" sz="1200" kern="1200" dirty="0" err="1" smtClean="0">
                <a:solidFill>
                  <a:schemeClr val="tx1"/>
                </a:solidFill>
                <a:effectLst/>
                <a:latin typeface="+mn-lt"/>
                <a:ea typeface="+mn-ea"/>
                <a:cs typeface="+mn-cs"/>
              </a:rPr>
              <a:t>publishProgress</a:t>
            </a:r>
            <a:r>
              <a:rPr lang="en-US" sz="1200" kern="1200" dirty="0" smtClean="0">
                <a:solidFill>
                  <a:schemeClr val="tx1"/>
                </a:solidFill>
                <a:effectLst/>
                <a:latin typeface="+mn-lt"/>
                <a:ea typeface="+mn-ea"/>
                <a:cs typeface="+mn-cs"/>
              </a:rPr>
              <a:t>().</a:t>
            </a:r>
          </a:p>
          <a:p>
            <a:pPr fontAlgn="base"/>
            <a:r>
              <a:rPr lang="en-US" sz="1200" b="1" i="0" kern="1200" dirty="0" err="1" smtClean="0">
                <a:solidFill>
                  <a:schemeClr val="tx1"/>
                </a:solidFill>
                <a:effectLst/>
                <a:latin typeface="+mn-lt"/>
                <a:ea typeface="+mn-ea"/>
                <a:cs typeface="+mn-cs"/>
              </a:rPr>
              <a:t>onPostExecute</a:t>
            </a:r>
            <a:r>
              <a:rPr lang="en-US" sz="1200" b="1" i="0" kern="1200" dirty="0" smtClean="0">
                <a:solidFill>
                  <a:schemeClr val="tx1"/>
                </a:solidFill>
                <a:effectLst/>
                <a:latin typeface="+mn-lt"/>
                <a:ea typeface="+mn-ea"/>
                <a:cs typeface="+mn-cs"/>
              </a:rPr>
              <a:t>() is used to display the task outcome to the user when </a:t>
            </a:r>
            <a:r>
              <a:rPr lang="en-US" sz="1200" b="1" i="0" kern="1200" dirty="0" err="1" smtClean="0">
                <a:solidFill>
                  <a:schemeClr val="tx1"/>
                </a:solidFill>
                <a:effectLst/>
                <a:latin typeface="+mn-lt"/>
                <a:ea typeface="+mn-ea"/>
                <a:cs typeface="+mn-cs"/>
              </a:rPr>
              <a:t>doInBackground</a:t>
            </a:r>
            <a:r>
              <a:rPr lang="en-US" sz="1200" b="1" i="0" kern="1200" dirty="0" smtClean="0">
                <a:solidFill>
                  <a:schemeClr val="tx1"/>
                </a:solidFill>
                <a:effectLst/>
                <a:latin typeface="+mn-lt"/>
                <a:ea typeface="+mn-ea"/>
                <a:cs typeface="+mn-cs"/>
              </a:rPr>
              <a:t> has </a:t>
            </a:r>
            <a:r>
              <a:rPr lang="en-US" sz="1200" b="1" i="0" kern="1200" dirty="0" err="1" smtClean="0">
                <a:solidFill>
                  <a:schemeClr val="tx1"/>
                </a:solidFill>
                <a:effectLst/>
                <a:latin typeface="+mn-lt"/>
                <a:ea typeface="+mn-ea"/>
                <a:cs typeface="+mn-cs"/>
              </a:rPr>
              <a:t>finsihed</a:t>
            </a:r>
            <a:r>
              <a:rPr lang="en-US" sz="1200" b="1" i="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It runs in the main event thread. It takes the return value of </a:t>
            </a:r>
            <a:r>
              <a:rPr lang="en-US" sz="1200" kern="1200" dirty="0" err="1" smtClean="0">
                <a:solidFill>
                  <a:schemeClr val="tx1"/>
                </a:solidFill>
                <a:effectLst/>
                <a:latin typeface="+mn-lt"/>
                <a:ea typeface="+mn-ea"/>
                <a:cs typeface="+mn-cs"/>
              </a:rPr>
              <a:t>doInBackground</a:t>
            </a:r>
            <a:r>
              <a:rPr lang="en-US" sz="1200" kern="1200" dirty="0" smtClean="0">
                <a:solidFill>
                  <a:schemeClr val="tx1"/>
                </a:solidFill>
                <a:effectLst/>
                <a:latin typeface="+mn-lt"/>
                <a:ea typeface="+mn-ea"/>
                <a:cs typeface="+mn-cs"/>
              </a:rPr>
              <a:t>() as a parameter.</a:t>
            </a:r>
          </a:p>
          <a:p>
            <a:pPr fontAlgn="base"/>
            <a:endParaRPr lang="en-US" sz="120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There are some operations you want to keep on running, irrespective of which app has the focus.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As an example, If you start playing a music file in a music app, you’d probably expect it to keep on playing when you switch to another app. In this chapter, you’ll see how to use </a:t>
            </a:r>
            <a:r>
              <a:rPr lang="en-US" sz="1200" b="1" i="0" kern="1200" dirty="0" smtClean="0">
                <a:solidFill>
                  <a:schemeClr val="tx1"/>
                </a:solidFill>
                <a:effectLst/>
                <a:latin typeface="+mn-lt"/>
                <a:ea typeface="+mn-ea"/>
                <a:cs typeface="+mn-cs"/>
              </a:rPr>
              <a:t>services</a:t>
            </a:r>
            <a:r>
              <a:rPr lang="en-US" sz="1200" b="0" i="0" kern="1200" dirty="0" smtClean="0">
                <a:solidFill>
                  <a:schemeClr val="tx1"/>
                </a:solidFill>
                <a:effectLst/>
                <a:latin typeface="+mn-lt"/>
                <a:ea typeface="+mn-ea"/>
                <a:cs typeface="+mn-cs"/>
              </a:rPr>
              <a:t> to deal with situations just like this. Along the way, you’ll see how to use some of </a:t>
            </a:r>
            <a:r>
              <a:rPr lang="en-US" sz="1200" b="1" i="0" kern="1200" dirty="0" smtClean="0">
                <a:solidFill>
                  <a:schemeClr val="tx1"/>
                </a:solidFill>
                <a:effectLst/>
                <a:latin typeface="+mn-lt"/>
                <a:ea typeface="+mn-ea"/>
                <a:cs typeface="+mn-cs"/>
              </a:rPr>
              <a:t>Android’s built-in services</a:t>
            </a:r>
            <a:r>
              <a:rPr lang="en-US" sz="1200" b="0" i="0" kern="1200" dirty="0" smtClean="0">
                <a:solidFill>
                  <a:schemeClr val="tx1"/>
                </a:solidFill>
                <a:effectLst/>
                <a:latin typeface="+mn-lt"/>
                <a:ea typeface="+mn-ea"/>
                <a:cs typeface="+mn-cs"/>
              </a:rPr>
              <a:t>. You’ll see how to to keep your users informed with the </a:t>
            </a:r>
            <a:r>
              <a:rPr lang="en-US" sz="1200" b="1" i="0" kern="1200" dirty="0" smtClean="0">
                <a:solidFill>
                  <a:schemeClr val="tx1"/>
                </a:solidFill>
                <a:effectLst/>
                <a:latin typeface="+mn-lt"/>
                <a:ea typeface="+mn-ea"/>
                <a:cs typeface="+mn-cs"/>
              </a:rPr>
              <a:t>notification service</a:t>
            </a:r>
            <a:r>
              <a:rPr lang="en-US" sz="1200" b="0" i="0" kern="1200" dirty="0" smtClean="0">
                <a:solidFill>
                  <a:schemeClr val="tx1"/>
                </a:solidFill>
                <a:effectLst/>
                <a:latin typeface="+mn-lt"/>
                <a:ea typeface="+mn-ea"/>
                <a:cs typeface="+mn-cs"/>
              </a:rPr>
              <a:t>, and how the </a:t>
            </a:r>
            <a:r>
              <a:rPr lang="en-US" sz="1200" b="1" i="0" kern="1200" dirty="0" smtClean="0">
                <a:solidFill>
                  <a:schemeClr val="tx1"/>
                </a:solidFill>
                <a:effectLst/>
                <a:latin typeface="+mn-lt"/>
                <a:ea typeface="+mn-ea"/>
                <a:cs typeface="+mn-cs"/>
              </a:rPr>
              <a:t>location service</a:t>
            </a:r>
            <a:r>
              <a:rPr lang="en-US" sz="1200" b="0" i="0" kern="1200" dirty="0" smtClean="0">
                <a:solidFill>
                  <a:schemeClr val="tx1"/>
                </a:solidFill>
                <a:effectLst/>
                <a:latin typeface="+mn-lt"/>
                <a:ea typeface="+mn-ea"/>
                <a:cs typeface="+mn-cs"/>
              </a:rPr>
              <a:t> can tell you where you’re located.</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64117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Services work behind the scenes</a:t>
            </a:r>
          </a:p>
          <a:p>
            <a:pPr fontAlgn="base"/>
            <a:r>
              <a:rPr lang="en-US" sz="1200" b="0" i="0" kern="1200" dirty="0" smtClean="0">
                <a:solidFill>
                  <a:schemeClr val="tx1"/>
                </a:solidFill>
                <a:effectLst/>
                <a:latin typeface="+mn-lt"/>
                <a:ea typeface="+mn-ea"/>
                <a:cs typeface="+mn-cs"/>
              </a:rPr>
              <a:t>An Android app is a collection of activities and other components. The bulk of your code is there to interact with the user, but sometimes you need to do things in the background. You might want to download a large file, stream a piece of music, or listen for a message from the server.</a:t>
            </a:r>
          </a:p>
          <a:p>
            <a:pPr fontAlgn="base"/>
            <a:r>
              <a:rPr lang="en-US" sz="1200" b="0" i="0" kern="1200" dirty="0" smtClean="0">
                <a:solidFill>
                  <a:schemeClr val="tx1"/>
                </a:solidFill>
                <a:effectLst/>
                <a:latin typeface="+mn-lt"/>
                <a:ea typeface="+mn-ea"/>
                <a:cs typeface="+mn-cs"/>
              </a:rPr>
              <a:t>These kinds of tasks aren’t what activities are designed to do. In simple cases, you can create a thread, but if you’re not careful your activity code will start to get complex and unreadable.</a:t>
            </a:r>
          </a:p>
          <a:p>
            <a:pPr fontAlgn="base"/>
            <a:r>
              <a:rPr lang="en-US" sz="1200" b="0" i="0" kern="1200" dirty="0" smtClean="0">
                <a:solidFill>
                  <a:schemeClr val="tx1"/>
                </a:solidFill>
                <a:effectLst/>
                <a:latin typeface="+mn-lt"/>
                <a:ea typeface="+mn-ea"/>
                <a:cs typeface="+mn-cs"/>
              </a:rPr>
              <a:t>That’s why </a:t>
            </a:r>
            <a:r>
              <a:rPr lang="en-US" sz="1200" b="1" i="0" kern="1200" dirty="0" smtClean="0">
                <a:solidFill>
                  <a:schemeClr val="tx1"/>
                </a:solidFill>
                <a:effectLst/>
                <a:latin typeface="+mn-lt"/>
                <a:ea typeface="+mn-ea"/>
                <a:cs typeface="+mn-cs"/>
              </a:rPr>
              <a:t>services</a:t>
            </a:r>
            <a:r>
              <a:rPr lang="en-US" sz="1200" b="0" i="0" kern="1200" dirty="0" smtClean="0">
                <a:solidFill>
                  <a:schemeClr val="tx1"/>
                </a:solidFill>
                <a:effectLst/>
                <a:latin typeface="+mn-lt"/>
                <a:ea typeface="+mn-ea"/>
                <a:cs typeface="+mn-cs"/>
              </a:rPr>
              <a:t> were invented. A service is an application component like an activity but without a user interface. They have a simpler lifecycle than an activity, and they come with a bunch of features that make it easy to write code that will run in the background while the user is doing something else.</a:t>
            </a:r>
          </a:p>
          <a:p>
            <a:pPr fontAlgn="base"/>
            <a:r>
              <a:rPr lang="en-US" sz="1200" b="1" i="0" kern="1200" cap="all" dirty="0" smtClean="0">
                <a:solidFill>
                  <a:schemeClr val="tx1"/>
                </a:solidFill>
                <a:effectLst/>
                <a:latin typeface="+mn-lt"/>
                <a:ea typeface="+mn-ea"/>
                <a:cs typeface="+mn-cs"/>
              </a:rPr>
              <a:t>THERE ARE TWO TYPES OF SERVICE</a:t>
            </a:r>
          </a:p>
          <a:p>
            <a:pPr fontAlgn="base"/>
            <a:r>
              <a:rPr lang="en-US" sz="1200" b="0" i="0" kern="1200" dirty="0" smtClean="0">
                <a:solidFill>
                  <a:schemeClr val="tx1"/>
                </a:solidFill>
                <a:effectLst/>
                <a:latin typeface="+mn-lt"/>
                <a:ea typeface="+mn-ea"/>
                <a:cs typeface="+mn-cs"/>
              </a:rPr>
              <a:t>Services come in two different flavors:</a:t>
            </a:r>
          </a:p>
          <a:p>
            <a:pPr fontAlgn="base"/>
            <a:r>
              <a:rPr lang="en-US" sz="1200" b="1" i="0" kern="1200" dirty="0" smtClean="0">
                <a:solidFill>
                  <a:schemeClr val="tx1"/>
                </a:solidFill>
                <a:effectLst/>
                <a:latin typeface="+mn-lt"/>
                <a:ea typeface="+mn-ea"/>
                <a:cs typeface="+mn-cs"/>
              </a:rPr>
              <a:t>Started services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started service can run in the background indefinitely, even when the activity that started it is destroyed. If you wanted to download a large file from the Internet, you would probably create it as a started service. Once the operation is done, the service stops.</a:t>
            </a:r>
          </a:p>
          <a:p>
            <a:pPr fontAlgn="base"/>
            <a:r>
              <a:rPr lang="en-US" sz="1200" b="1" i="0" kern="1200" dirty="0" smtClean="0">
                <a:solidFill>
                  <a:schemeClr val="tx1"/>
                </a:solidFill>
                <a:effectLst/>
                <a:latin typeface="+mn-lt"/>
                <a:ea typeface="+mn-ea"/>
                <a:cs typeface="+mn-cs"/>
              </a:rPr>
              <a:t>Bound services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 bound service is bound to another component such as an activity. The activity can interact with it, send requests, and get results. A bound service runs as long as components are bound to it. When components are no longer bound to it, the service is destroyed. If you wanted to create an odometer to measure the distance traveled by a vehicle, you’d probably use a bound service. This way, any activities bound to the service could keep asking the service for updates on the distance traveled.</a:t>
            </a: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25513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what your app has to do when it opens a database. It first needs to go searching through the flash to find the database file. If the database file isn’t there, it needs to go create a blank database. Then it needs to run all of the SQL commands to create tables inside the database and any initial data it needs. Finally, it needs to fire off some queries to get the data out of </a:t>
            </a:r>
            <a:r>
              <a:rPr lang="en-US" dirty="0" err="1" smtClean="0"/>
              <a:t>there.That</a:t>
            </a:r>
            <a:r>
              <a:rPr lang="en-US" dirty="0" smtClean="0"/>
              <a:t> takes time. For a tiny database like the one used in the </a:t>
            </a:r>
            <a:r>
              <a:rPr lang="en-US" dirty="0" err="1" smtClean="0"/>
              <a:t>Starbuzz</a:t>
            </a:r>
            <a:r>
              <a:rPr lang="en-US" dirty="0" smtClean="0"/>
              <a:t> app, it’s not a lot of time. But as a database gets bigger and bigger, that time will increase and increase. Before you know it, your app will lose its mojo and will be slower than YouTube on Thanksgiving.</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34005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 we’re going to create two services: a started service and a bound service. We’ll start with the started service.</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The started service app</a:t>
            </a:r>
          </a:p>
          <a:p>
            <a:pPr fontAlgn="base"/>
            <a:r>
              <a:rPr lang="en-US" sz="1200" b="0" i="0" kern="1200" dirty="0" smtClean="0">
                <a:solidFill>
                  <a:schemeClr val="tx1"/>
                </a:solidFill>
                <a:effectLst/>
                <a:latin typeface="+mn-lt"/>
                <a:ea typeface="+mn-ea"/>
                <a:cs typeface="+mn-cs"/>
              </a:rPr>
              <a:t>We’re going to create a new project that contains an activity called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and a service called </a:t>
            </a:r>
            <a:r>
              <a:rPr lang="en-US" sz="1200" b="0" i="0" kern="1200" dirty="0" err="1" smtClean="0">
                <a:solidFill>
                  <a:schemeClr val="tx1"/>
                </a:solidFill>
                <a:effectLst/>
                <a:latin typeface="+mn-lt"/>
                <a:ea typeface="+mn-ea"/>
                <a:cs typeface="+mn-cs"/>
              </a:rPr>
              <a:t>DelayedMessageService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WheneverMainActivity</a:t>
            </a:r>
            <a:r>
              <a:rPr lang="en-US" sz="1200" b="0" i="0" kern="1200" dirty="0" smtClean="0">
                <a:solidFill>
                  <a:schemeClr val="tx1"/>
                </a:solidFill>
                <a:effectLst/>
                <a:latin typeface="+mn-lt"/>
                <a:ea typeface="+mn-ea"/>
                <a:cs typeface="+mn-cs"/>
              </a:rPr>
              <a:t> calls </a:t>
            </a:r>
            <a:r>
              <a:rPr lang="en-US" sz="1200" b="0" i="0" kern="1200" dirty="0" err="1" smtClean="0">
                <a:solidFill>
                  <a:schemeClr val="tx1"/>
                </a:solidFill>
                <a:effectLst/>
                <a:latin typeface="+mn-lt"/>
                <a:ea typeface="+mn-ea"/>
                <a:cs typeface="+mn-cs"/>
              </a:rPr>
              <a:t>DelayedMessageService</a:t>
            </a:r>
            <a:r>
              <a:rPr lang="en-US" sz="1200" b="0" i="0" kern="1200" dirty="0" smtClean="0">
                <a:solidFill>
                  <a:schemeClr val="tx1"/>
                </a:solidFill>
                <a:effectLst/>
                <a:latin typeface="+mn-lt"/>
                <a:ea typeface="+mn-ea"/>
                <a:cs typeface="+mn-cs"/>
              </a:rPr>
              <a:t>, it will wait for 10 seconds and then display a piece of text.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2778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We’re going to do this in three stages:</a:t>
            </a:r>
          </a:p>
          <a:p>
            <a:pPr fontAlgn="base"/>
            <a:r>
              <a:rPr lang="en-US" sz="1200" b="1" i="0" kern="1200" dirty="0" smtClean="0">
                <a:solidFill>
                  <a:schemeClr val="tx1"/>
                </a:solidFill>
                <a:effectLst/>
                <a:latin typeface="+mn-lt"/>
                <a:ea typeface="+mn-ea"/>
                <a:cs typeface="+mn-cs"/>
              </a:rPr>
              <a:t>Display the message in the log.</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start by displaying the message in the log so that we can check the service works OK. We can look at the log in Android Studio.</a:t>
            </a:r>
          </a:p>
          <a:p>
            <a:pPr fontAlgn="base"/>
            <a:r>
              <a:rPr lang="en-US" sz="1200" b="1" i="0" kern="1200" dirty="0" smtClean="0">
                <a:solidFill>
                  <a:schemeClr val="tx1"/>
                </a:solidFill>
                <a:effectLst/>
                <a:latin typeface="+mn-lt"/>
                <a:ea typeface="+mn-ea"/>
                <a:cs typeface="+mn-cs"/>
              </a:rPr>
              <a:t>Display the message in a Toast.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get the message to appear in a pop-up toast so that you don’t have to keep your device connected to Android Studio in order to see it working.</a:t>
            </a:r>
          </a:p>
          <a:p>
            <a:pPr fontAlgn="base"/>
            <a:r>
              <a:rPr lang="en-US" sz="1200" b="1" i="0" kern="1200" dirty="0" smtClean="0">
                <a:solidFill>
                  <a:schemeClr val="tx1"/>
                </a:solidFill>
                <a:effectLst/>
                <a:latin typeface="+mn-lt"/>
                <a:ea typeface="+mn-ea"/>
                <a:cs typeface="+mn-cs"/>
              </a:rPr>
              <a:t>Display the message in a Notification.</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We’ll get </a:t>
            </a:r>
            <a:r>
              <a:rPr lang="en-US" sz="1200" b="0" i="0" kern="1200" dirty="0" err="1" smtClean="0">
                <a:solidFill>
                  <a:schemeClr val="tx1"/>
                </a:solidFill>
                <a:effectLst/>
                <a:latin typeface="+mn-lt"/>
                <a:ea typeface="+mn-ea"/>
                <a:cs typeface="+mn-cs"/>
              </a:rPr>
              <a:t>DelayedMessageService</a:t>
            </a:r>
            <a:r>
              <a:rPr lang="en-US" sz="1200" b="0" i="0" kern="1200" dirty="0" smtClean="0">
                <a:solidFill>
                  <a:schemeClr val="tx1"/>
                </a:solidFill>
                <a:effectLst/>
                <a:latin typeface="+mn-lt"/>
                <a:ea typeface="+mn-ea"/>
                <a:cs typeface="+mn-cs"/>
              </a:rPr>
              <a:t> to use Android’s built-in notification service to display the message in a notification. This will mean that the user will be able to look at the message at a later time.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742457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smtClean="0">
                <a:solidFill>
                  <a:schemeClr val="tx1"/>
                </a:solidFill>
                <a:effectLst/>
                <a:latin typeface="+mn-lt"/>
                <a:ea typeface="+mn-ea"/>
                <a:cs typeface="+mn-cs"/>
              </a:rPr>
              <a:t>CREATE THE PROJECT</a:t>
            </a:r>
          </a:p>
          <a:p>
            <a:pPr fontAlgn="base"/>
            <a:r>
              <a:rPr lang="en-US" sz="1200" b="0" i="0" kern="1200" dirty="0" smtClean="0">
                <a:solidFill>
                  <a:schemeClr val="tx1"/>
                </a:solidFill>
                <a:effectLst/>
                <a:latin typeface="+mn-lt"/>
                <a:ea typeface="+mn-ea"/>
                <a:cs typeface="+mn-cs"/>
              </a:rPr>
              <a:t>We’ll start by creating the project. Create a new Android project for an application named “Joke” with a package name of </a:t>
            </a:r>
            <a:r>
              <a:rPr lang="en-US" sz="1200" b="0" i="0" kern="1200" dirty="0" err="1" smtClean="0">
                <a:solidFill>
                  <a:schemeClr val="tx1"/>
                </a:solidFill>
                <a:effectLst/>
                <a:latin typeface="+mn-lt"/>
                <a:ea typeface="+mn-ea"/>
                <a:cs typeface="+mn-cs"/>
              </a:rPr>
              <a:t>com.hfad.joke</a:t>
            </a:r>
            <a:r>
              <a:rPr lang="en-US" sz="1200" b="0" i="0" kern="1200" dirty="0" smtClean="0">
                <a:solidFill>
                  <a:schemeClr val="tx1"/>
                </a:solidFill>
                <a:effectLst/>
                <a:latin typeface="+mn-lt"/>
                <a:ea typeface="+mn-ea"/>
                <a:cs typeface="+mn-cs"/>
              </a:rPr>
              <a:t>. The minimum SDK should be API 16 so that it will work with most devices. You’ll need a blank activity called “</a:t>
            </a:r>
            <a:r>
              <a:rPr lang="en-US" sz="1200" b="0" i="0" kern="1200" dirty="0" err="1" smtClean="0">
                <a:solidFill>
                  <a:schemeClr val="tx1"/>
                </a:solidFill>
                <a:effectLst/>
                <a:latin typeface="+mn-lt"/>
                <a:ea typeface="+mn-ea"/>
                <a:cs typeface="+mn-cs"/>
              </a:rPr>
              <a:t>MainActivity</a:t>
            </a:r>
            <a:r>
              <a:rPr lang="en-US" sz="1200" b="0" i="0" kern="1200" dirty="0" smtClean="0">
                <a:solidFill>
                  <a:schemeClr val="tx1"/>
                </a:solidFill>
                <a:effectLst/>
                <a:latin typeface="+mn-lt"/>
                <a:ea typeface="+mn-ea"/>
                <a:cs typeface="+mn-cs"/>
              </a:rPr>
              <a:t>” and a layout called “</a:t>
            </a:r>
            <a:r>
              <a:rPr lang="en-US" sz="1200" b="0" i="0" kern="1200" dirty="0" err="1" smtClean="0">
                <a:solidFill>
                  <a:schemeClr val="tx1"/>
                </a:solidFill>
                <a:effectLst/>
                <a:latin typeface="+mn-lt"/>
                <a:ea typeface="+mn-ea"/>
                <a:cs typeface="+mn-cs"/>
              </a:rPr>
              <a:t>activity_main</a:t>
            </a:r>
            <a:r>
              <a:rPr lang="en-US" sz="1200" b="0" i="0" kern="1200" dirty="0" smtClean="0">
                <a:solidFill>
                  <a:schemeClr val="tx1"/>
                </a:solidFill>
                <a:effectLst/>
                <a:latin typeface="+mn-lt"/>
                <a:ea typeface="+mn-ea"/>
                <a:cs typeface="+mn-cs"/>
              </a:rPr>
              <a:t>” so that your code matches ours.</a:t>
            </a:r>
          </a:p>
          <a:p>
            <a:pPr fontAlgn="base"/>
            <a:r>
              <a:rPr lang="en-US" sz="1200" b="0" i="0" kern="1200" dirty="0" smtClean="0">
                <a:solidFill>
                  <a:schemeClr val="tx1"/>
                </a:solidFill>
                <a:effectLst/>
                <a:latin typeface="+mn-lt"/>
                <a:ea typeface="+mn-ea"/>
                <a:cs typeface="+mn-cs"/>
              </a:rPr>
              <a:t>The next thing we need to do is create the service.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72925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create a new service by extending either the Service class or 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Service class is the base class for creating services. It provides you with basic service functionality, and you’ll usually extend this class if you want to create a bound service.</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91386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 is a subclass of Service that’s designed to handle intents. </a:t>
            </a:r>
          </a:p>
          <a:p>
            <a:pPr fontAlgn="base"/>
            <a:r>
              <a:rPr lang="en-US" sz="1200" kern="1200" dirty="0" smtClean="0">
                <a:solidFill>
                  <a:schemeClr val="tx1"/>
                </a:solidFill>
                <a:effectLst/>
                <a:latin typeface="+mn-lt"/>
                <a:ea typeface="+mn-ea"/>
                <a:cs typeface="+mn-cs"/>
              </a:rPr>
              <a:t>we’re going to add a new intent service to the project. To do this, go to </a:t>
            </a:r>
            <a:r>
              <a:rPr lang="en-US" sz="1200" kern="1200" dirty="0" err="1" smtClean="0">
                <a:solidFill>
                  <a:schemeClr val="tx1"/>
                </a:solidFill>
                <a:effectLst/>
                <a:latin typeface="+mn-lt"/>
                <a:ea typeface="+mn-ea"/>
                <a:cs typeface="+mn-cs"/>
              </a:rPr>
              <a:t>File→New</a:t>
            </a:r>
            <a:r>
              <a:rPr lang="en-US" sz="1200" kern="1200" dirty="0" smtClean="0">
                <a:solidFill>
                  <a:schemeClr val="tx1"/>
                </a:solidFill>
                <a:effectLst/>
                <a:latin typeface="+mn-lt"/>
                <a:ea typeface="+mn-ea"/>
                <a:cs typeface="+mn-cs"/>
              </a:rPr>
              <a:t>... and select the Service option. When prompted, choose the option to create a new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Give the service a name of </a:t>
            </a:r>
            <a:r>
              <a:rPr lang="en-US" sz="1200" kern="1200" dirty="0" err="1" smtClean="0">
                <a:solidFill>
                  <a:schemeClr val="tx1"/>
                </a:solidFill>
                <a:effectLst/>
                <a:latin typeface="+mn-lt"/>
                <a:ea typeface="+mn-ea"/>
                <a:cs typeface="+mn-cs"/>
              </a:rPr>
              <a:t>DelayedMessageService</a:t>
            </a:r>
            <a:r>
              <a:rPr lang="en-US" sz="1200" kern="1200" dirty="0" smtClean="0">
                <a:solidFill>
                  <a:schemeClr val="tx1"/>
                </a:solidFill>
                <a:effectLst/>
                <a:latin typeface="+mn-lt"/>
                <a:ea typeface="+mn-ea"/>
                <a:cs typeface="+mn-cs"/>
              </a:rPr>
              <a:t>, and untick the option to include helper start method. This is because we’re going to replace the code that Android Studio generates for us.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1633327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implement an intent service by extending the </a:t>
            </a:r>
            <a:r>
              <a:rPr lang="en-US" sz="1200" kern="1200" dirty="0" err="1" smtClean="0">
                <a:solidFill>
                  <a:schemeClr val="tx1"/>
                </a:solidFill>
                <a:effectLst/>
                <a:latin typeface="+mn-lt"/>
                <a:ea typeface="+mn-ea"/>
                <a:cs typeface="+mn-cs"/>
              </a:rPr>
              <a:t>IntentService</a:t>
            </a:r>
            <a:r>
              <a:rPr lang="en-US" sz="1200" kern="1200" dirty="0" smtClean="0">
                <a:solidFill>
                  <a:schemeClr val="tx1"/>
                </a:solidFill>
                <a:effectLst/>
                <a:latin typeface="+mn-lt"/>
                <a:ea typeface="+mn-ea"/>
                <a:cs typeface="+mn-cs"/>
              </a:rPr>
              <a:t> class and implementing its </a:t>
            </a:r>
            <a:r>
              <a:rPr lang="en-US" sz="1200" kern="1200" dirty="0" err="1" smtClean="0">
                <a:solidFill>
                  <a:schemeClr val="tx1"/>
                </a:solidFill>
                <a:effectLst/>
                <a:latin typeface="+mn-lt"/>
                <a:ea typeface="+mn-ea"/>
                <a:cs typeface="+mn-cs"/>
              </a:rPr>
              <a:t>onHandleIntent</a:t>
            </a:r>
            <a:r>
              <a:rPr lang="en-US" sz="1200" kern="1200" dirty="0" smtClean="0">
                <a:solidFill>
                  <a:schemeClr val="tx1"/>
                </a:solidFill>
                <a:effectLst/>
                <a:latin typeface="+mn-lt"/>
                <a:ea typeface="+mn-ea"/>
                <a:cs typeface="+mn-cs"/>
              </a:rPr>
              <a:t>() method. </a:t>
            </a:r>
          </a:p>
          <a:p>
            <a:pPr fontAlgn="base"/>
            <a:r>
              <a:rPr lang="en-US" sz="1200" kern="1200" dirty="0" smtClean="0">
                <a:solidFill>
                  <a:schemeClr val="tx1"/>
                </a:solidFill>
                <a:effectLst/>
                <a:latin typeface="+mn-lt"/>
                <a:ea typeface="+mn-ea"/>
                <a:cs typeface="+mn-cs"/>
              </a:rPr>
              <a:t>This method should contain the code you want to run when the service is called:</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31203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An activity says what service it needs to call by creating an explicit intent.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intent specifies the service it’s intended for.</a:t>
            </a:r>
          </a:p>
          <a:p>
            <a:r>
              <a:rPr lang="en-US" sz="1200" b="1" i="0" kern="1200" dirty="0" smtClean="0">
                <a:solidFill>
                  <a:schemeClr val="tx1"/>
                </a:solidFill>
                <a:effectLst/>
                <a:latin typeface="+mn-lt"/>
                <a:ea typeface="+mn-ea"/>
                <a:cs typeface="+mn-cs"/>
              </a:rPr>
              <a:t>The intent is passed to the service.</a:t>
            </a:r>
          </a:p>
          <a:p>
            <a:pPr fontAlgn="base"/>
            <a:r>
              <a:rPr lang="en-US" sz="1200" b="1" i="0" kern="1200" dirty="0" smtClean="0">
                <a:solidFill>
                  <a:schemeClr val="tx1"/>
                </a:solidFill>
                <a:effectLst/>
                <a:latin typeface="+mn-lt"/>
                <a:ea typeface="+mn-ea"/>
                <a:cs typeface="+mn-cs"/>
              </a:rPr>
              <a:t>The service starts and handles the intent.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IntentService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onHandleIntent</a:t>
            </a:r>
            <a:r>
              <a:rPr lang="en-US" sz="1200" b="0" i="0" kern="1200" dirty="0" smtClean="0">
                <a:solidFill>
                  <a:schemeClr val="tx1"/>
                </a:solidFill>
                <a:effectLst/>
                <a:latin typeface="+mn-lt"/>
                <a:ea typeface="+mn-ea"/>
                <a:cs typeface="+mn-cs"/>
              </a:rPr>
              <a:t>() method gets called and runs in a separate thread. If the service is passed multiple intents, it deals with them in sequence, one at a time. Once the service has finished running, it stops.</a:t>
            </a:r>
          </a:p>
          <a:p>
            <a:pPr fontAlgn="base"/>
            <a:r>
              <a:rPr lang="en-US" sz="1200" b="0" i="0" kern="1200" dirty="0" smtClean="0">
                <a:solidFill>
                  <a:schemeClr val="tx1"/>
                </a:solidFill>
                <a:effectLst/>
                <a:latin typeface="+mn-lt"/>
                <a:ea typeface="+mn-ea"/>
                <a:cs typeface="+mn-cs"/>
              </a:rPr>
              <a:t>As you can see, a service is started in the same way that you start an activity: by creating an intent. The difference is that when you start a service, what’s on screen doesn’t change because the service has no user interface.</a:t>
            </a:r>
          </a:p>
          <a:p>
            <a:pPr fontAlgn="base"/>
            <a:r>
              <a:rPr lang="en-US" sz="1200" b="0" i="0" kern="1200" dirty="0" smtClean="0">
                <a:solidFill>
                  <a:schemeClr val="tx1"/>
                </a:solidFill>
                <a:effectLst/>
                <a:latin typeface="+mn-lt"/>
                <a:ea typeface="+mn-ea"/>
                <a:cs typeface="+mn-cs"/>
              </a:rPr>
              <a:t>We want </a:t>
            </a:r>
            <a:r>
              <a:rPr lang="en-US" sz="1200" b="0" i="0" kern="1200" dirty="0" err="1" smtClean="0">
                <a:solidFill>
                  <a:schemeClr val="tx1"/>
                </a:solidFill>
                <a:effectLst/>
                <a:latin typeface="+mn-lt"/>
                <a:ea typeface="+mn-ea"/>
                <a:cs typeface="+mn-cs"/>
              </a:rPr>
              <a:t>DelayedMessageService</a:t>
            </a:r>
            <a:r>
              <a:rPr lang="en-US" sz="1200" b="0" i="0" kern="1200" dirty="0" smtClean="0">
                <a:solidFill>
                  <a:schemeClr val="tx1"/>
                </a:solidFill>
                <a:effectLst/>
                <a:latin typeface="+mn-lt"/>
                <a:ea typeface="+mn-ea"/>
                <a:cs typeface="+mn-cs"/>
              </a:rPr>
              <a:t> to display a message in Android’s log. Before we update the service, let’s look at how you log messages.</a:t>
            </a:r>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717633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messages to a log can be a useful way of checking your code is working the way you want. You tell Android what to log in your Java code, and when the app’s running, you check the output in Android’s log, or logcat.</a:t>
            </a:r>
          </a:p>
          <a:p>
            <a:r>
              <a:rPr lang="en-US" dirty="0" smtClean="0"/>
              <a:t>You log messages using one of the following methods in the </a:t>
            </a:r>
            <a:r>
              <a:rPr lang="en-US" dirty="0" err="1" smtClean="0"/>
              <a:t>Android.util.Log</a:t>
            </a:r>
            <a:r>
              <a:rPr lang="en-US" dirty="0" smtClean="0"/>
              <a:t> class: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207806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view the logcat in Android Studio, and filter by the different types of message. </a:t>
            </a:r>
          </a:p>
          <a:p>
            <a:r>
              <a:rPr lang="en-US" dirty="0" smtClean="0"/>
              <a:t>To see the logcat, select the Android option at the bottom of your project screen in Android Studio and then select the </a:t>
            </a:r>
            <a:r>
              <a:rPr lang="en-US" dirty="0" err="1" smtClean="0"/>
              <a:t>Devices|logcat</a:t>
            </a:r>
            <a:r>
              <a:rPr lang="en-US" dirty="0" smtClean="0"/>
              <a:t> tab:</a:t>
            </a:r>
          </a:p>
          <a:p>
            <a:r>
              <a:rPr lang="en-US" dirty="0" smtClean="0"/>
              <a:t>SHOW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910834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full </a:t>
            </a:r>
            <a:r>
              <a:rPr lang="en-US" dirty="0" err="1" smtClean="0"/>
              <a:t>DelayedMessageService</a:t>
            </a:r>
            <a:r>
              <a:rPr lang="en-US" dirty="0" smtClean="0"/>
              <a:t> code</a:t>
            </a:r>
          </a:p>
          <a:p>
            <a:r>
              <a:rPr lang="en-US" dirty="0" smtClean="0"/>
              <a:t>We want our service to get a piece of text from an intent, wait for 10 seconds, then display the piece of text in the log. </a:t>
            </a:r>
          </a:p>
          <a:p>
            <a:r>
              <a:rPr lang="en-US" dirty="0" smtClean="0"/>
              <a:t>To do this, we’ll create a </a:t>
            </a:r>
            <a:r>
              <a:rPr lang="en-US" dirty="0" err="1" smtClean="0"/>
              <a:t>showText</a:t>
            </a:r>
            <a:r>
              <a:rPr lang="en-US" dirty="0" smtClean="0"/>
              <a:t>() method to log the text, and then call it from the </a:t>
            </a:r>
            <a:r>
              <a:rPr lang="en-US" dirty="0" err="1" smtClean="0"/>
              <a:t>onHandleIntent</a:t>
            </a:r>
            <a:r>
              <a:rPr lang="en-US" dirty="0" smtClean="0"/>
              <a:t>() method after a delay.</a:t>
            </a:r>
          </a:p>
          <a:p>
            <a:r>
              <a:rPr lang="en-US" dirty="0" smtClean="0"/>
              <a:t>Here’s the full code for </a:t>
            </a:r>
            <a:r>
              <a:rPr lang="en-US" dirty="0" err="1" smtClean="0"/>
              <a:t>DelayedMessageService.java</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123674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main event thread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is the real workhorse in Android. It listens for intents, it receives touch messages from the screen, and it calls all of the methods inside your activities.</a:t>
            </a:r>
          </a:p>
          <a:p>
            <a:pPr fontAlgn="base"/>
            <a:r>
              <a:rPr lang="en-US" sz="1200" b="1" i="0" kern="1200" dirty="0" smtClean="0">
                <a:solidFill>
                  <a:schemeClr val="tx1"/>
                </a:solidFill>
                <a:effectLst/>
                <a:latin typeface="+mn-lt"/>
                <a:ea typeface="+mn-ea"/>
                <a:cs typeface="+mn-cs"/>
              </a:rPr>
              <a:t>The render thread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You don’t normally interact with this thread, but it reads a list of requests for screen updates and then calls the low-level graphics hardware to repaint the screen and make your app look pretty.</a:t>
            </a:r>
          </a:p>
          <a:p>
            <a:pPr fontAlgn="base"/>
            <a:r>
              <a:rPr lang="en-US" sz="1200" b="1" i="0" kern="1200" dirty="0" smtClean="0">
                <a:solidFill>
                  <a:schemeClr val="tx1"/>
                </a:solidFill>
                <a:effectLst/>
                <a:latin typeface="+mn-lt"/>
                <a:ea typeface="+mn-ea"/>
                <a:cs typeface="+mn-cs"/>
              </a:rPr>
              <a:t>All of the other thread that you create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you’re not careful, your app will do almost all of its work on the main event thread. Why? Because it’s the main event thread that runs your event methods. If you just drop your database code into the </a:t>
            </a:r>
            <a:r>
              <a:rPr lang="en-US" sz="1200" b="0" i="0" kern="1200" dirty="0" err="1" smtClean="0">
                <a:solidFill>
                  <a:schemeClr val="tx1"/>
                </a:solidFill>
                <a:effectLst/>
                <a:latin typeface="+mn-lt"/>
                <a:ea typeface="+mn-ea"/>
                <a:cs typeface="+mn-cs"/>
              </a:rPr>
              <a:t>onCreate</a:t>
            </a:r>
            <a:r>
              <a:rPr lang="en-US" sz="1200" b="0" i="0" kern="1200" dirty="0" smtClean="0">
                <a:solidFill>
                  <a:schemeClr val="tx1"/>
                </a:solidFill>
                <a:effectLst/>
                <a:latin typeface="+mn-lt"/>
                <a:ea typeface="+mn-ea"/>
                <a:cs typeface="+mn-cs"/>
              </a:rPr>
              <a:t>() method (as we did in the </a:t>
            </a:r>
            <a:r>
              <a:rPr lang="en-US" sz="1200" b="0" i="0" kern="1200" dirty="0" err="1" smtClean="0">
                <a:solidFill>
                  <a:schemeClr val="tx1"/>
                </a:solidFill>
                <a:effectLst/>
                <a:latin typeface="+mn-lt"/>
                <a:ea typeface="+mn-ea"/>
                <a:cs typeface="+mn-cs"/>
              </a:rPr>
              <a:t>Starbuzz</a:t>
            </a:r>
            <a:r>
              <a:rPr lang="en-US" sz="1200" b="0" i="0" kern="1200" dirty="0" smtClean="0">
                <a:solidFill>
                  <a:schemeClr val="tx1"/>
                </a:solidFill>
                <a:effectLst/>
                <a:latin typeface="+mn-lt"/>
                <a:ea typeface="+mn-ea"/>
                <a:cs typeface="+mn-cs"/>
              </a:rPr>
              <a:t> app) then the main event thread will be busy talking to the database, instead of rushing off to look for any events from the screen or other apps. If your database code takes a long time, users will feel like they’re being ignored.</a:t>
            </a:r>
          </a:p>
          <a:p>
            <a:pPr fontAlgn="base"/>
            <a:r>
              <a:rPr lang="en-US" sz="1200" b="1" i="0" kern="1200" dirty="0" smtClean="0">
                <a:solidFill>
                  <a:schemeClr val="tx1"/>
                </a:solidFill>
                <a:effectLst/>
                <a:latin typeface="+mn-lt"/>
                <a:ea typeface="+mn-ea"/>
                <a:cs typeface="+mn-cs"/>
              </a:rPr>
              <a:t>move your database code off the main event thread and run it in a custom thread in the background</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513156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Just like activities, services need to be declared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using the &lt;service&gt; element. This is so that Android can call the service; if a service isn’t declared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Android can’t call it.</a:t>
            </a:r>
          </a:p>
          <a:p>
            <a:pPr fontAlgn="base"/>
            <a:r>
              <a:rPr lang="en-US" sz="1200" b="0" i="0" kern="1200" dirty="0" smtClean="0">
                <a:solidFill>
                  <a:schemeClr val="tx1"/>
                </a:solidFill>
                <a:effectLst/>
                <a:latin typeface="+mn-lt"/>
                <a:ea typeface="+mn-ea"/>
                <a:cs typeface="+mn-cs"/>
              </a:rPr>
              <a:t>Android Studio declares the service in </a:t>
            </a:r>
            <a:r>
              <a:rPr lang="en-US" sz="1200" b="0" i="1" kern="1200" dirty="0" err="1" smtClean="0">
                <a:solidFill>
                  <a:schemeClr val="tx1"/>
                </a:solidFill>
                <a:effectLst/>
                <a:latin typeface="+mn-lt"/>
                <a:ea typeface="+mn-ea"/>
                <a:cs typeface="+mn-cs"/>
              </a:rPr>
              <a:t>AndroidManifest.xml</a:t>
            </a:r>
            <a:r>
              <a:rPr lang="en-US" sz="1200" b="0" i="0" kern="1200" dirty="0" smtClean="0">
                <a:solidFill>
                  <a:schemeClr val="tx1"/>
                </a:solidFill>
                <a:effectLst/>
                <a:latin typeface="+mn-lt"/>
                <a:ea typeface="+mn-ea"/>
                <a:cs typeface="+mn-cs"/>
              </a:rPr>
              <a:t> for you automatically when you create a new service. Here’s what the code looks like:</a:t>
            </a:r>
          </a:p>
          <a:p>
            <a:r>
              <a:rPr lang="en-US" dirty="0" smtClean="0"/>
              <a:t>The &lt;service&gt; element contains two attributes.</a:t>
            </a:r>
          </a:p>
          <a:p>
            <a:r>
              <a:rPr lang="en-US" dirty="0" smtClean="0"/>
              <a:t>The </a:t>
            </a:r>
            <a:r>
              <a:rPr lang="en-US" dirty="0" err="1" smtClean="0"/>
              <a:t>android:name</a:t>
            </a:r>
            <a:r>
              <a:rPr lang="en-US" dirty="0" smtClean="0"/>
              <a:t> attribute tells Android what the name of the service is—in our case, </a:t>
            </a:r>
            <a:r>
              <a:rPr lang="en-US" dirty="0" err="1" smtClean="0"/>
              <a:t>DelayedMessageService</a:t>
            </a:r>
            <a:r>
              <a:rPr lang="en-US" dirty="0" smtClean="0"/>
              <a:t>.</a:t>
            </a:r>
          </a:p>
          <a:p>
            <a:r>
              <a:rPr lang="en-US" dirty="0" smtClean="0"/>
              <a:t>The </a:t>
            </a:r>
            <a:r>
              <a:rPr lang="en-US" dirty="0" err="1" smtClean="0"/>
              <a:t>android:exported</a:t>
            </a:r>
            <a:r>
              <a:rPr lang="en-US" dirty="0" smtClean="0"/>
              <a:t> attribute tells Android whether the service can be used by other apps. Setting it to false means that the service will only be used within the current app.</a:t>
            </a: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1200631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dirty="0" smtClean="0"/>
              <a:t>Now that we have a service, we need to run it by getting an activity to call it.</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Add a button to </a:t>
            </a:r>
            <a:r>
              <a:rPr lang="en-US" sz="1200" b="1" i="0" kern="1200" dirty="0" err="1" smtClean="0">
                <a:solidFill>
                  <a:schemeClr val="tx1"/>
                </a:solidFill>
                <a:effectLst/>
                <a:latin typeface="+mn-lt"/>
                <a:ea typeface="+mn-ea"/>
                <a:cs typeface="+mn-cs"/>
              </a:rPr>
              <a:t>activity_main.xml</a:t>
            </a:r>
            <a:endParaRPr lang="en-US" sz="1200" b="1"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We’re going to get </a:t>
            </a:r>
            <a:r>
              <a:rPr lang="en-US" sz="1200" kern="1200" dirty="0" err="1" smtClean="0">
                <a:solidFill>
                  <a:schemeClr val="tx1"/>
                </a:solidFill>
                <a:effectLst/>
                <a:latin typeface="+mn-lt"/>
                <a:ea typeface="+mn-ea"/>
                <a:cs typeface="+mn-cs"/>
              </a:rPr>
              <a:t>MainActivity</a:t>
            </a:r>
            <a:r>
              <a:rPr lang="en-US" sz="1200" kern="1200" dirty="0" smtClean="0">
                <a:solidFill>
                  <a:schemeClr val="tx1"/>
                </a:solidFill>
                <a:effectLst/>
                <a:latin typeface="+mn-lt"/>
                <a:ea typeface="+mn-ea"/>
                <a:cs typeface="+mn-cs"/>
              </a:rPr>
              <a:t> to start </a:t>
            </a:r>
            <a:r>
              <a:rPr lang="en-US" sz="1200" kern="1200" dirty="0" err="1" smtClean="0">
                <a:solidFill>
                  <a:schemeClr val="tx1"/>
                </a:solidFill>
                <a:effectLst/>
                <a:latin typeface="+mn-lt"/>
                <a:ea typeface="+mn-ea"/>
                <a:cs typeface="+mn-cs"/>
              </a:rPr>
              <a:t>DelayedMessageService</a:t>
            </a:r>
            <a:r>
              <a:rPr lang="en-US" sz="1200" kern="1200" dirty="0" smtClean="0">
                <a:solidFill>
                  <a:schemeClr val="tx1"/>
                </a:solidFill>
                <a:effectLst/>
                <a:latin typeface="+mn-lt"/>
                <a:ea typeface="+mn-ea"/>
                <a:cs typeface="+mn-cs"/>
              </a:rPr>
              <a:t> whenever a button is clicked. </a:t>
            </a:r>
          </a:p>
          <a:p>
            <a:pPr fontAlgn="base"/>
            <a:r>
              <a:rPr lang="en-US" sz="1200" kern="1200" dirty="0" smtClean="0">
                <a:solidFill>
                  <a:schemeClr val="tx1"/>
                </a:solidFill>
                <a:effectLst/>
                <a:latin typeface="+mn-lt"/>
                <a:ea typeface="+mn-ea"/>
                <a:cs typeface="+mn-cs"/>
              </a:rPr>
              <a:t>We’ll start by adding the button to </a:t>
            </a:r>
            <a:r>
              <a:rPr lang="en-US" sz="1200" kern="1200" dirty="0" err="1" smtClean="0">
                <a:solidFill>
                  <a:schemeClr val="tx1"/>
                </a:solidFill>
                <a:effectLst/>
                <a:latin typeface="+mn-lt"/>
                <a:ea typeface="+mn-ea"/>
                <a:cs typeface="+mn-cs"/>
              </a:rPr>
              <a:t>MainActivity’s</a:t>
            </a:r>
            <a:r>
              <a:rPr lang="en-US" sz="1200" kern="1200" dirty="0" smtClean="0">
                <a:solidFill>
                  <a:schemeClr val="tx1"/>
                </a:solidFill>
                <a:effectLst/>
                <a:latin typeface="+mn-lt"/>
                <a:ea typeface="+mn-ea"/>
                <a:cs typeface="+mn-cs"/>
              </a:rPr>
              <a:t> layout.</a:t>
            </a:r>
          </a:p>
          <a:p>
            <a:pPr fontAlgn="base"/>
            <a:r>
              <a:rPr lang="en-US" sz="1200" kern="1200" dirty="0" smtClean="0">
                <a:solidFill>
                  <a:schemeClr val="tx1"/>
                </a:solidFill>
                <a:effectLst/>
                <a:latin typeface="+mn-lt"/>
                <a:ea typeface="+mn-ea"/>
                <a:cs typeface="+mn-cs"/>
              </a:rPr>
              <a:t>First, add the following values to </a:t>
            </a:r>
            <a:r>
              <a:rPr lang="en-US" sz="1200" i="1" kern="1200" dirty="0" err="1" smtClean="0">
                <a:solidFill>
                  <a:schemeClr val="tx1"/>
                </a:solidFill>
                <a:effectLst/>
                <a:latin typeface="+mn-lt"/>
                <a:ea typeface="+mn-ea"/>
                <a:cs typeface="+mn-cs"/>
              </a:rPr>
              <a:t>strings.xml</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591699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update </a:t>
            </a:r>
            <a:r>
              <a:rPr lang="en-US" sz="1200" b="0" i="1" kern="1200" dirty="0" err="1" smtClean="0">
                <a:solidFill>
                  <a:schemeClr val="tx1"/>
                </a:solidFill>
                <a:effectLst/>
                <a:latin typeface="+mn-lt"/>
                <a:ea typeface="+mn-ea"/>
                <a:cs typeface="+mn-cs"/>
              </a:rPr>
              <a:t>activity_main.xml</a:t>
            </a:r>
            <a:r>
              <a:rPr lang="en-US" sz="1200" b="0" i="0" kern="1200" dirty="0" smtClean="0">
                <a:solidFill>
                  <a:schemeClr val="tx1"/>
                </a:solidFill>
                <a:effectLst/>
                <a:latin typeface="+mn-lt"/>
                <a:ea typeface="+mn-ea"/>
                <a:cs typeface="+mn-cs"/>
              </a:rPr>
              <a:t> so that </a:t>
            </a:r>
            <a:r>
              <a:rPr lang="en-US" dirty="0" err="1" smtClean="0"/>
              <a:t>MainActivity</a:t>
            </a:r>
            <a:r>
              <a:rPr lang="en-US" sz="1200" b="0" i="0" kern="1200" dirty="0" smtClean="0">
                <a:solidFill>
                  <a:schemeClr val="tx1"/>
                </a:solidFill>
                <a:effectLst/>
                <a:latin typeface="+mn-lt"/>
                <a:ea typeface="+mn-ea"/>
                <a:cs typeface="+mn-cs"/>
              </a:rPr>
              <a:t> displays a button: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336555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You start a service from an activity in a similar way to how you start another activity. </a:t>
            </a:r>
          </a:p>
          <a:p>
            <a:pPr fontAlgn="base"/>
            <a:r>
              <a:rPr lang="en-US" sz="1200" kern="1200" dirty="0" smtClean="0">
                <a:solidFill>
                  <a:schemeClr val="tx1"/>
                </a:solidFill>
                <a:effectLst/>
                <a:latin typeface="+mn-lt"/>
                <a:ea typeface="+mn-ea"/>
                <a:cs typeface="+mn-cs"/>
              </a:rPr>
              <a:t>You create an explicit intent that’s directed at the service you want to start. You then start the service using the </a:t>
            </a:r>
            <a:r>
              <a:rPr lang="en-US" sz="1200" kern="1200" dirty="0" err="1" smtClean="0">
                <a:solidFill>
                  <a:schemeClr val="tx1"/>
                </a:solidFill>
                <a:effectLst/>
                <a:latin typeface="+mn-lt"/>
                <a:ea typeface="+mn-ea"/>
                <a:cs typeface="+mn-cs"/>
              </a:rPr>
              <a:t>startService</a:t>
            </a:r>
            <a:r>
              <a:rPr lang="en-US" sz="1200" kern="1200" dirty="0" smtClean="0">
                <a:solidFill>
                  <a:schemeClr val="tx1"/>
                </a:solidFill>
                <a:effectLst/>
                <a:latin typeface="+mn-lt"/>
                <a:ea typeface="+mn-ea"/>
                <a:cs typeface="+mn-cs"/>
              </a:rPr>
              <a:t>() method:</a:t>
            </a: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1247946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use this in </a:t>
            </a:r>
            <a:r>
              <a:rPr lang="en-US" dirty="0" err="1" smtClean="0"/>
              <a:t>MainActivity’s</a:t>
            </a:r>
            <a:r>
              <a:rPr lang="en-US" dirty="0" smtClean="0"/>
              <a:t> </a:t>
            </a:r>
            <a:r>
              <a:rPr lang="en-US" dirty="0" err="1" smtClean="0"/>
              <a:t>onClick</a:t>
            </a:r>
            <a:r>
              <a:rPr lang="en-US" dirty="0" smtClean="0"/>
              <a:t>() method so that the service gets started whenever its button gets clicked. Here’s the code: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63269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 the button, switch back to Android Studio, and watch the logcat output in the lower-right corner of the IDE. After 10 seconds, the word “Timing!” appears in the logcat.</a:t>
            </a:r>
          </a:p>
          <a:p>
            <a:r>
              <a:rPr lang="en-US" dirty="0" smtClean="0"/>
              <a:t>SHOW APP – Logging is enabled, will need to change</a:t>
            </a:r>
            <a:r>
              <a:rPr lang="en-US" baseline="0" dirty="0" smtClean="0"/>
              <a:t> it back for the toast and notification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727847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Services don’t have user interfaces like activities do, but that doesn’t mean that they don’t need to keep the user informed about stuff that’s happening. The user might need to know when a file has been downloaded, for instance.</a:t>
            </a:r>
          </a:p>
          <a:p>
            <a:pPr fontAlgn="base"/>
            <a:r>
              <a:rPr lang="en-US" sz="1200" kern="1200" dirty="0" smtClean="0">
                <a:solidFill>
                  <a:schemeClr val="tx1"/>
                </a:solidFill>
                <a:effectLst/>
                <a:latin typeface="+mn-lt"/>
                <a:ea typeface="+mn-ea"/>
                <a:cs typeface="+mn-cs"/>
              </a:rPr>
              <a:t>In our case, it would be a lot neater if we could display a message in a toast on the screen instead of in the log. There’s just one thing—any code that updates the user interface needs to run in the main thread</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73803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use an intent service, you put the code you want to run in the </a:t>
            </a:r>
            <a:r>
              <a:rPr lang="en-US" dirty="0" err="1" smtClean="0"/>
              <a:t>onHandleIntent</a:t>
            </a:r>
            <a:r>
              <a:rPr lang="en-US" dirty="0" smtClean="0"/>
              <a:t>()</a:t>
            </a:r>
            <a:r>
              <a:rPr lang="en-US" sz="1200" b="0" i="0" kern="1200" dirty="0" smtClean="0">
                <a:solidFill>
                  <a:schemeClr val="tx1"/>
                </a:solidFill>
                <a:effectLst/>
                <a:latin typeface="+mn-lt"/>
                <a:ea typeface="+mn-ea"/>
                <a:cs typeface="+mn-cs"/>
              </a:rPr>
              <a:t> method. This code then runs in the background in a separate thread. This is great for code that you want to run in the background, but not so great if you want to update the user interface. This is because you can only update the user interface in the main thread.</a:t>
            </a:r>
          </a:p>
          <a:p>
            <a:r>
              <a:rPr lang="en-US" sz="1200" b="0" i="0" kern="1200" dirty="0" smtClean="0">
                <a:solidFill>
                  <a:schemeClr val="tx1"/>
                </a:solidFill>
                <a:effectLst/>
                <a:latin typeface="+mn-lt"/>
                <a:ea typeface="+mn-ea"/>
                <a:cs typeface="+mn-cs"/>
              </a:rPr>
              <a:t>To get around this, we’ll use a handler. As we said back in </a:t>
            </a:r>
            <a:r>
              <a:rPr lang="en-US" sz="1200" b="0" i="0" u="none" strike="noStrike" kern="1200" dirty="0" smtClean="0">
                <a:solidFill>
                  <a:schemeClr val="tx1"/>
                </a:solidFill>
                <a:effectLst/>
                <a:latin typeface="+mn-lt"/>
                <a:ea typeface="+mn-ea"/>
                <a:cs typeface="+mn-cs"/>
                <a:hlinkClick r:id="rId3"/>
              </a:rPr>
              <a:t>Chapter 4</a:t>
            </a:r>
            <a:r>
              <a:rPr lang="en-US" sz="1200" b="0" i="0" kern="1200" dirty="0" smtClean="0">
                <a:solidFill>
                  <a:schemeClr val="tx1"/>
                </a:solidFill>
                <a:effectLst/>
                <a:latin typeface="+mn-lt"/>
                <a:ea typeface="+mn-ea"/>
                <a:cs typeface="+mn-cs"/>
              </a:rPr>
              <a:t>, a handler lets you post code that needs to be run to a separate thread. We can use the </a:t>
            </a:r>
            <a:r>
              <a:rPr lang="en-US" sz="1200" b="0" i="0" kern="1200" dirty="0" err="1" smtClean="0">
                <a:solidFill>
                  <a:schemeClr val="tx1"/>
                </a:solidFill>
                <a:effectLst/>
                <a:latin typeface="+mn-lt"/>
                <a:ea typeface="+mn-ea"/>
                <a:cs typeface="+mn-cs"/>
              </a:rPr>
              <a:t>handler</a:t>
            </a:r>
            <a:r>
              <a:rPr lang="en-US" dirty="0" err="1" smtClean="0"/>
              <a:t>post</a:t>
            </a:r>
            <a:r>
              <a:rPr lang="en-US" dirty="0" smtClean="0"/>
              <a:t>()</a:t>
            </a:r>
            <a:r>
              <a:rPr lang="en-US" sz="1200" b="0" i="0" kern="1200" dirty="0" smtClean="0">
                <a:solidFill>
                  <a:schemeClr val="tx1"/>
                </a:solidFill>
                <a:effectLst/>
                <a:latin typeface="+mn-lt"/>
                <a:ea typeface="+mn-ea"/>
                <a:cs typeface="+mn-cs"/>
              </a:rPr>
              <a:t> method to post the code to create a toast to the main thread. The code will then run on the main thread and the toast will get displayed correctly.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1114557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onStartCommand</a:t>
            </a:r>
            <a:r>
              <a:rPr lang="en-US" sz="1200" b="1" i="0" kern="1200" dirty="0" smtClean="0">
                <a:solidFill>
                  <a:schemeClr val="tx1"/>
                </a:solidFill>
                <a:effectLst/>
                <a:latin typeface="+mn-lt"/>
                <a:ea typeface="+mn-ea"/>
                <a:cs typeface="+mn-cs"/>
              </a:rPr>
              <a:t>() runs on the main thread</a:t>
            </a:r>
          </a:p>
          <a:p>
            <a:pPr fontAlgn="base"/>
            <a:r>
              <a:rPr lang="en-US" sz="1200" b="0" i="0" kern="1200" dirty="0" smtClean="0">
                <a:solidFill>
                  <a:schemeClr val="tx1"/>
                </a:solidFill>
                <a:effectLst/>
                <a:latin typeface="+mn-lt"/>
                <a:ea typeface="+mn-ea"/>
                <a:cs typeface="+mn-cs"/>
              </a:rPr>
              <a:t>To create a handler on the main thread, we need to create a Handler object in a method that runs on the main thread. We can’t use the </a:t>
            </a:r>
            <a:r>
              <a:rPr lang="en-US" sz="1200" b="0" i="0" kern="1200" dirty="0" err="1" smtClean="0">
                <a:solidFill>
                  <a:schemeClr val="tx1"/>
                </a:solidFill>
                <a:effectLst/>
                <a:latin typeface="+mn-lt"/>
                <a:ea typeface="+mn-ea"/>
                <a:cs typeface="+mn-cs"/>
              </a:rPr>
              <a:t>onHandleIntent</a:t>
            </a:r>
            <a:r>
              <a:rPr lang="en-US" sz="1200" b="0" i="0" kern="1200" dirty="0" smtClean="0">
                <a:solidFill>
                  <a:schemeClr val="tx1"/>
                </a:solidFill>
                <a:effectLst/>
                <a:latin typeface="+mn-lt"/>
                <a:ea typeface="+mn-ea"/>
                <a:cs typeface="+mn-cs"/>
              </a:rPr>
              <a:t>()method, as this runs in a background thread. Instead, we’ll use the </a:t>
            </a:r>
            <a:r>
              <a:rPr lang="en-US" sz="1200" b="0" i="0" kern="1200" dirty="0" err="1" smtClean="0">
                <a:solidFill>
                  <a:schemeClr val="tx1"/>
                </a:solidFill>
                <a:effectLst/>
                <a:latin typeface="+mn-lt"/>
                <a:ea typeface="+mn-ea"/>
                <a:cs typeface="+mn-cs"/>
              </a:rPr>
              <a:t>onStartCommand</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onStartCommand</a:t>
            </a:r>
            <a:r>
              <a:rPr lang="en-US" sz="1200" b="0" i="0" kern="1200" dirty="0" smtClean="0">
                <a:solidFill>
                  <a:schemeClr val="tx1"/>
                </a:solidFill>
                <a:effectLst/>
                <a:latin typeface="+mn-lt"/>
                <a:ea typeface="+mn-ea"/>
                <a:cs typeface="+mn-cs"/>
              </a:rPr>
              <a:t>() method gets called every time the intent service is started. The </a:t>
            </a:r>
            <a:r>
              <a:rPr lang="en-US" sz="1200" b="0" i="0" kern="1200" dirty="0" err="1" smtClean="0">
                <a:solidFill>
                  <a:schemeClr val="tx1"/>
                </a:solidFill>
                <a:effectLst/>
                <a:latin typeface="+mn-lt"/>
                <a:ea typeface="+mn-ea"/>
                <a:cs typeface="+mn-cs"/>
              </a:rPr>
              <a:t>onStartCommand</a:t>
            </a:r>
            <a:r>
              <a:rPr lang="en-US" sz="1200" b="0" i="0" kern="1200" dirty="0" smtClean="0">
                <a:solidFill>
                  <a:schemeClr val="tx1"/>
                </a:solidFill>
                <a:effectLst/>
                <a:latin typeface="+mn-lt"/>
                <a:ea typeface="+mn-ea"/>
                <a:cs typeface="+mn-cs"/>
              </a:rPr>
              <a:t>() method runs on the main thread, and runs before the </a:t>
            </a:r>
            <a:r>
              <a:rPr lang="en-US" sz="1200" b="0" i="0" kern="1200" dirty="0" err="1" smtClean="0">
                <a:solidFill>
                  <a:schemeClr val="tx1"/>
                </a:solidFill>
                <a:effectLst/>
                <a:latin typeface="+mn-lt"/>
                <a:ea typeface="+mn-ea"/>
                <a:cs typeface="+mn-cs"/>
              </a:rPr>
              <a:t>onHandleIntent</a:t>
            </a:r>
            <a:r>
              <a:rPr lang="en-US" sz="1200" b="0" i="0" kern="1200" dirty="0" smtClean="0">
                <a:solidFill>
                  <a:schemeClr val="tx1"/>
                </a:solidFill>
                <a:effectLst/>
                <a:latin typeface="+mn-lt"/>
                <a:ea typeface="+mn-ea"/>
                <a:cs typeface="+mn-cs"/>
              </a:rPr>
              <a:t>() method. If we create a handler in the </a:t>
            </a:r>
            <a:r>
              <a:rPr lang="en-US" sz="1200" b="0" i="0" kern="1200" dirty="0" err="1" smtClean="0">
                <a:solidFill>
                  <a:schemeClr val="tx1"/>
                </a:solidFill>
                <a:effectLst/>
                <a:latin typeface="+mn-lt"/>
                <a:ea typeface="+mn-ea"/>
                <a:cs typeface="+mn-cs"/>
              </a:rPr>
              <a:t>onStartCommand</a:t>
            </a:r>
            <a:r>
              <a:rPr lang="en-US" sz="1200" b="0" i="0" kern="1200" dirty="0" smtClean="0">
                <a:solidFill>
                  <a:schemeClr val="tx1"/>
                </a:solidFill>
                <a:effectLst/>
                <a:latin typeface="+mn-lt"/>
                <a:ea typeface="+mn-ea"/>
                <a:cs typeface="+mn-cs"/>
              </a:rPr>
              <a:t>() method, we’ll be able to use it to post code to the main thread in </a:t>
            </a:r>
            <a:r>
              <a:rPr lang="en-US" sz="1200" b="0" i="0" kern="1200" dirty="0" err="1" smtClean="0">
                <a:solidFill>
                  <a:schemeClr val="tx1"/>
                </a:solidFill>
                <a:effectLst/>
                <a:latin typeface="+mn-lt"/>
                <a:ea typeface="+mn-ea"/>
                <a:cs typeface="+mn-cs"/>
              </a:rPr>
              <a:t>theonHandleIntent</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When you use the </a:t>
            </a:r>
            <a:r>
              <a:rPr lang="en-US" sz="1200" b="0" i="0" kern="1200" dirty="0" err="1" smtClean="0">
                <a:solidFill>
                  <a:schemeClr val="tx1"/>
                </a:solidFill>
                <a:effectLst/>
                <a:latin typeface="+mn-lt"/>
                <a:ea typeface="+mn-ea"/>
                <a:cs typeface="+mn-cs"/>
              </a:rPr>
              <a:t>onStartCommand</a:t>
            </a:r>
            <a:r>
              <a:rPr lang="en-US" sz="1200" b="0" i="0" kern="1200" dirty="0" smtClean="0">
                <a:solidFill>
                  <a:schemeClr val="tx1"/>
                </a:solidFill>
                <a:effectLst/>
                <a:latin typeface="+mn-lt"/>
                <a:ea typeface="+mn-ea"/>
                <a:cs typeface="+mn-cs"/>
              </a:rPr>
              <a:t>(), you must call its super implementation using:</a:t>
            </a:r>
          </a:p>
          <a:p>
            <a:pPr fontAlgn="base"/>
            <a:r>
              <a:rPr lang="en-US" dirty="0" err="1" smtClean="0"/>
              <a:t>super.onStartCommand</a:t>
            </a:r>
            <a:r>
              <a:rPr lang="en-US" dirty="0" smtClean="0"/>
              <a:t>(intent, flags, </a:t>
            </a:r>
            <a:r>
              <a:rPr lang="en-US" dirty="0" err="1" smtClean="0"/>
              <a:t>startId</a:t>
            </a:r>
            <a:r>
              <a:rPr lang="en-US" dirty="0" smtClean="0"/>
              <a:t>)</a:t>
            </a:r>
            <a:r>
              <a:rPr lang="en-US" sz="1200" b="0" i="0" kern="1200" dirty="0" smtClean="0">
                <a:solidFill>
                  <a:schemeClr val="tx1"/>
                </a:solidFill>
                <a:effectLst/>
                <a:latin typeface="+mn-lt"/>
                <a:ea typeface="+mn-ea"/>
                <a:cs typeface="+mn-cs"/>
              </a:rPr>
              <a:t>This is so that the intent service can properly handle the life of its background thread.</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409336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Let’s take a closer look at the line of code that displays the toast:</a:t>
            </a:r>
          </a:p>
          <a:p>
            <a:pPr fontAlgn="base"/>
            <a:r>
              <a:rPr lang="en-US" dirty="0" err="1" smtClean="0"/>
              <a:t>Toast.makeText</a:t>
            </a:r>
            <a:r>
              <a:rPr lang="en-US" dirty="0" smtClean="0"/>
              <a:t>(</a:t>
            </a:r>
            <a:r>
              <a:rPr lang="en-US" dirty="0" err="1" smtClean="0"/>
              <a:t>getApplicationContext</a:t>
            </a:r>
            <a:r>
              <a:rPr lang="en-US" dirty="0" smtClean="0"/>
              <a:t>(), text, </a:t>
            </a:r>
            <a:r>
              <a:rPr lang="en-US" dirty="0" err="1" smtClean="0"/>
              <a:t>Toast.LENGTH_LONG</a:t>
            </a:r>
            <a:r>
              <a:rPr lang="en-US" dirty="0" smtClean="0"/>
              <a:t>).show();</a:t>
            </a:r>
          </a:p>
          <a:p>
            <a:pPr fontAlgn="base"/>
            <a:r>
              <a:rPr lang="en-US" sz="1200" b="0" i="0" kern="1200" dirty="0" smtClean="0">
                <a:solidFill>
                  <a:schemeClr val="tx1"/>
                </a:solidFill>
                <a:effectLst/>
                <a:latin typeface="+mn-lt"/>
                <a:ea typeface="+mn-ea"/>
                <a:cs typeface="+mn-cs"/>
              </a:rPr>
              <a:t>The first parameter of the </a:t>
            </a:r>
            <a:r>
              <a:rPr lang="en-US" sz="1200" b="0" i="0" kern="1200" dirty="0" err="1" smtClean="0">
                <a:solidFill>
                  <a:schemeClr val="tx1"/>
                </a:solidFill>
                <a:effectLst/>
                <a:latin typeface="+mn-lt"/>
                <a:ea typeface="+mn-ea"/>
                <a:cs typeface="+mn-cs"/>
              </a:rPr>
              <a:t>Toast.makeText</a:t>
            </a:r>
            <a:r>
              <a:rPr lang="en-US" sz="1200" b="0" i="0" kern="1200" dirty="0" smtClean="0">
                <a:solidFill>
                  <a:schemeClr val="tx1"/>
                </a:solidFill>
                <a:effectLst/>
                <a:latin typeface="+mn-lt"/>
                <a:ea typeface="+mn-ea"/>
                <a:cs typeface="+mn-cs"/>
              </a:rPr>
              <a:t>() method is the context in which you want the toast to appear. </a:t>
            </a:r>
          </a:p>
          <a:p>
            <a:pPr fontAlgn="base"/>
            <a:r>
              <a:rPr lang="en-US" sz="1200" b="0" i="0" kern="1200" dirty="0" smtClean="0">
                <a:solidFill>
                  <a:schemeClr val="tx1"/>
                </a:solidFill>
                <a:effectLst/>
                <a:latin typeface="+mn-lt"/>
                <a:ea typeface="+mn-ea"/>
                <a:cs typeface="+mn-cs"/>
              </a:rPr>
              <a:t>When you create a toast in an activity, you use this to pass it the instance of the current activity.</a:t>
            </a:r>
          </a:p>
          <a:p>
            <a:pPr fontAlgn="base"/>
            <a:r>
              <a:rPr lang="en-US" sz="1200" b="0" i="0" kern="1200" dirty="0" smtClean="0">
                <a:solidFill>
                  <a:schemeClr val="tx1"/>
                </a:solidFill>
                <a:effectLst/>
                <a:latin typeface="+mn-lt"/>
                <a:ea typeface="+mn-ea"/>
                <a:cs typeface="+mn-cs"/>
              </a:rPr>
              <a:t>This doesn’t work in a service, because the service context doesn’t have access to the screen. Whenever you need a context in a service in situations like this, you must use </a:t>
            </a:r>
            <a:r>
              <a:rPr lang="en-US" sz="1200" b="0" i="0" kern="1200" dirty="0" err="1" smtClean="0">
                <a:solidFill>
                  <a:schemeClr val="tx1"/>
                </a:solidFill>
                <a:effectLst/>
                <a:latin typeface="+mn-lt"/>
                <a:ea typeface="+mn-ea"/>
                <a:cs typeface="+mn-cs"/>
              </a:rPr>
              <a:t>getApplicationContext</a:t>
            </a:r>
            <a:r>
              <a:rPr lang="en-US" sz="1200" b="0" i="0" kern="1200" dirty="0" smtClean="0">
                <a:solidFill>
                  <a:schemeClr val="tx1"/>
                </a:solidFill>
                <a:effectLst/>
                <a:latin typeface="+mn-lt"/>
                <a:ea typeface="+mn-ea"/>
                <a:cs typeface="+mn-cs"/>
              </a:rPr>
              <a:t>() instead. This gives us the context for whatever app happens to be in the foreground when the code is run. It means that the service will be able to make a toast appear, even if we’ve switched to a different app.</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300175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you use databases in your app, it’s a good idea to run database code in a background thread, and update views with the database data in the main event thread. We’re going to work through the </a:t>
            </a:r>
            <a:r>
              <a:rPr lang="en-US" dirty="0" err="1" smtClean="0"/>
              <a:t>onFavoritesClicked</a:t>
            </a:r>
            <a:r>
              <a:rPr lang="en-US" dirty="0" smtClean="0"/>
              <a:t>()</a:t>
            </a:r>
            <a:r>
              <a:rPr lang="en-US" sz="1200" b="0" i="0" kern="1200" dirty="0" smtClean="0">
                <a:solidFill>
                  <a:schemeClr val="tx1"/>
                </a:solidFill>
                <a:effectLst/>
                <a:latin typeface="+mn-lt"/>
                <a:ea typeface="+mn-ea"/>
                <a:cs typeface="+mn-cs"/>
              </a:rPr>
              <a:t> method in the </a:t>
            </a:r>
            <a:r>
              <a:rPr lang="en-US" dirty="0" err="1" smtClean="0"/>
              <a:t>DrinkActivity</a:t>
            </a:r>
            <a:r>
              <a:rPr lang="en-US" sz="1200" b="0" i="0" kern="1200" dirty="0" smtClean="0">
                <a:solidFill>
                  <a:schemeClr val="tx1"/>
                </a:solidFill>
                <a:effectLst/>
                <a:latin typeface="+mn-lt"/>
                <a:ea typeface="+mn-ea"/>
                <a:cs typeface="+mn-cs"/>
              </a:rPr>
              <a:t> code so that you can see how to approach this sort of problem.</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1. Code that needs to be run before the database code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first few lines of code gets the value of the favorite checkbox, and puts it in the </a:t>
            </a:r>
            <a:r>
              <a:rPr lang="en-US" sz="1200" b="0" i="0" kern="1200" dirty="0" err="1" smtClean="0">
                <a:solidFill>
                  <a:schemeClr val="tx1"/>
                </a:solidFill>
                <a:effectLst/>
                <a:latin typeface="+mn-lt"/>
                <a:ea typeface="+mn-ea"/>
                <a:cs typeface="+mn-cs"/>
              </a:rPr>
              <a:t>drinkValues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ContentValues</a:t>
            </a:r>
            <a:r>
              <a:rPr lang="en-US" sz="1200" b="0" i="0" kern="1200" dirty="0" smtClean="0">
                <a:solidFill>
                  <a:schemeClr val="tx1"/>
                </a:solidFill>
                <a:effectLst/>
                <a:latin typeface="+mn-lt"/>
                <a:ea typeface="+mn-ea"/>
                <a:cs typeface="+mn-cs"/>
              </a:rPr>
              <a:t> object. This code must be run before the database code.</a:t>
            </a:r>
          </a:p>
          <a:p>
            <a:pPr fontAlgn="base"/>
            <a:r>
              <a:rPr lang="en-US" sz="1200" b="1" i="0" kern="1200" dirty="0" smtClean="0">
                <a:solidFill>
                  <a:schemeClr val="tx1"/>
                </a:solidFill>
                <a:effectLst/>
                <a:latin typeface="+mn-lt"/>
                <a:ea typeface="+mn-ea"/>
                <a:cs typeface="+mn-cs"/>
              </a:rPr>
              <a:t>2. Database code that needs to be run on a background thread</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updates the DRINK table.</a:t>
            </a:r>
          </a:p>
          <a:p>
            <a:pPr fontAlgn="base"/>
            <a:r>
              <a:rPr lang="en-US" sz="1200" b="1" i="0" kern="1200" dirty="0" smtClean="0">
                <a:solidFill>
                  <a:schemeClr val="tx1"/>
                </a:solidFill>
                <a:effectLst/>
                <a:latin typeface="+mn-lt"/>
                <a:ea typeface="+mn-ea"/>
                <a:cs typeface="+mn-cs"/>
              </a:rPr>
              <a:t>3. Code that needs to be run after the database code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If the database is unavailable, we want to display a message to the user. This must run on the main event thread.</a:t>
            </a:r>
          </a:p>
          <a:p>
            <a:pPr fontAlgn="base"/>
            <a:r>
              <a:rPr lang="en-US" sz="1200" b="0" i="0" kern="1200" dirty="0" smtClean="0">
                <a:solidFill>
                  <a:schemeClr val="tx1"/>
                </a:solidFill>
                <a:effectLst/>
                <a:latin typeface="+mn-lt"/>
                <a:ea typeface="+mn-ea"/>
                <a:cs typeface="+mn-cs"/>
              </a:rPr>
              <a:t>We’re going to implement the code using an </a:t>
            </a:r>
            <a:r>
              <a:rPr lang="en-US" sz="1200" b="1"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41732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605824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211278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class lets you perform operations in the background. When they’ve finished running, it then allows you to update views in the main event thread. If the task is repetitive, you can even use it to publish the progress of the task while it’s running.</a:t>
            </a:r>
          </a:p>
          <a:p>
            <a:pPr fontAlgn="base"/>
            <a:r>
              <a:rPr lang="en-US" sz="1200" b="0" i="0" kern="1200" dirty="0" smtClean="0">
                <a:solidFill>
                  <a:schemeClr val="tx1"/>
                </a:solidFill>
                <a:effectLst/>
                <a:latin typeface="+mn-lt"/>
                <a:ea typeface="+mn-ea"/>
                <a:cs typeface="+mn-cs"/>
              </a:rPr>
              <a:t>You create an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by extending the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class, and implementing its </a:t>
            </a:r>
            <a:r>
              <a:rPr lang="en-US" sz="1200" b="0" i="0" kern="1200" dirty="0" err="1" smtClean="0">
                <a:solidFill>
                  <a:schemeClr val="tx1"/>
                </a:solidFill>
                <a:effectLst/>
                <a:latin typeface="+mn-lt"/>
                <a:ea typeface="+mn-ea"/>
                <a:cs typeface="+mn-cs"/>
              </a:rPr>
              <a:t>doInBackground</a:t>
            </a:r>
            <a:r>
              <a:rPr lang="en-US" sz="1200" b="0" i="0" kern="1200" dirty="0" smtClean="0">
                <a:solidFill>
                  <a:schemeClr val="tx1"/>
                </a:solidFill>
                <a:effectLst/>
                <a:latin typeface="+mn-lt"/>
                <a:ea typeface="+mn-ea"/>
                <a:cs typeface="+mn-cs"/>
              </a:rPr>
              <a:t>() method. The code in this method runs in a background thread, so it’s the perfect place for you to put database code. The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class also has an </a:t>
            </a:r>
            <a:r>
              <a:rPr lang="en-US" sz="1200" b="0" i="0" kern="1200" dirty="0" err="1" smtClean="0">
                <a:solidFill>
                  <a:schemeClr val="tx1"/>
                </a:solidFill>
                <a:effectLst/>
                <a:latin typeface="+mn-lt"/>
                <a:ea typeface="+mn-ea"/>
                <a:cs typeface="+mn-cs"/>
              </a:rPr>
              <a:t>onPreExecute</a:t>
            </a:r>
            <a:r>
              <a:rPr lang="en-US" sz="1200" b="0" i="0" kern="1200" dirty="0" smtClean="0">
                <a:solidFill>
                  <a:schemeClr val="tx1"/>
                </a:solidFill>
                <a:effectLst/>
                <a:latin typeface="+mn-lt"/>
                <a:ea typeface="+mn-ea"/>
                <a:cs typeface="+mn-cs"/>
              </a:rPr>
              <a:t>() method that runs </a:t>
            </a:r>
            <a:r>
              <a:rPr lang="en-US" sz="1200" b="0" i="0" kern="1200" dirty="0" err="1" smtClean="0">
                <a:solidFill>
                  <a:schemeClr val="tx1"/>
                </a:solidFill>
                <a:effectLst/>
                <a:latin typeface="+mn-lt"/>
                <a:ea typeface="+mn-ea"/>
                <a:cs typeface="+mn-cs"/>
              </a:rPr>
              <a:t>beforedoInBackground</a:t>
            </a:r>
            <a:r>
              <a:rPr lang="en-US" sz="1200" b="0" i="0" kern="1200" dirty="0" smtClean="0">
                <a:solidFill>
                  <a:schemeClr val="tx1"/>
                </a:solidFill>
                <a:effectLst/>
                <a:latin typeface="+mn-lt"/>
                <a:ea typeface="+mn-ea"/>
                <a:cs typeface="+mn-cs"/>
              </a:rPr>
              <a:t>(), and an </a:t>
            </a:r>
            <a:r>
              <a:rPr lang="en-US" sz="1200" b="0" i="0" kern="1200" dirty="0" err="1" smtClean="0">
                <a:solidFill>
                  <a:schemeClr val="tx1"/>
                </a:solidFill>
                <a:effectLst/>
                <a:latin typeface="+mn-lt"/>
                <a:ea typeface="+mn-ea"/>
                <a:cs typeface="+mn-cs"/>
              </a:rPr>
              <a:t>onPostExecute</a:t>
            </a:r>
            <a:r>
              <a:rPr lang="en-US" sz="1200" b="0" i="0" kern="1200" dirty="0" smtClean="0">
                <a:solidFill>
                  <a:schemeClr val="tx1"/>
                </a:solidFill>
                <a:effectLst/>
                <a:latin typeface="+mn-lt"/>
                <a:ea typeface="+mn-ea"/>
                <a:cs typeface="+mn-cs"/>
              </a:rPr>
              <a:t>() method that runs afterward. There’s an </a:t>
            </a:r>
            <a:r>
              <a:rPr lang="en-US" sz="1200" b="0" i="0" kern="1200" dirty="0" err="1" smtClean="0">
                <a:solidFill>
                  <a:schemeClr val="tx1"/>
                </a:solidFill>
                <a:effectLst/>
                <a:latin typeface="+mn-lt"/>
                <a:ea typeface="+mn-ea"/>
                <a:cs typeface="+mn-cs"/>
              </a:rPr>
              <a:t>onProgressUpdate</a:t>
            </a:r>
            <a:r>
              <a:rPr lang="en-US" sz="1200" b="0" i="0" kern="1200" dirty="0" smtClean="0">
                <a:solidFill>
                  <a:schemeClr val="tx1"/>
                </a:solidFill>
                <a:effectLst/>
                <a:latin typeface="+mn-lt"/>
                <a:ea typeface="+mn-ea"/>
                <a:cs typeface="+mn-cs"/>
              </a:rPr>
              <a:t>() method if you need to publish task progress.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80125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is defined by three generic parameters: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Progress, and Results. </a:t>
            </a:r>
            <a:r>
              <a:rPr lang="en-US" sz="1200" b="0" i="0" kern="1200" dirty="0" err="1" smtClean="0">
                <a:solidFill>
                  <a:schemeClr val="tx1"/>
                </a:solidFill>
                <a:effectLst/>
                <a:latin typeface="+mn-lt"/>
                <a:ea typeface="+mn-ea"/>
                <a:cs typeface="+mn-cs"/>
              </a:rPr>
              <a:t>Params</a:t>
            </a:r>
            <a:r>
              <a:rPr lang="en-US" sz="1200" b="0" i="0" kern="1200" dirty="0" smtClean="0">
                <a:solidFill>
                  <a:schemeClr val="tx1"/>
                </a:solidFill>
                <a:effectLst/>
                <a:latin typeface="+mn-lt"/>
                <a:ea typeface="+mn-ea"/>
                <a:cs typeface="+mn-cs"/>
              </a:rPr>
              <a:t> is the type of object used to pass any task parameters to </a:t>
            </a:r>
            <a:r>
              <a:rPr lang="en-US" sz="1200" b="0" i="0" kern="1200" dirty="0" err="1" smtClean="0">
                <a:solidFill>
                  <a:schemeClr val="tx1"/>
                </a:solidFill>
                <a:effectLst/>
                <a:latin typeface="+mn-lt"/>
                <a:ea typeface="+mn-ea"/>
                <a:cs typeface="+mn-cs"/>
              </a:rPr>
              <a:t>thedoInBackground</a:t>
            </a:r>
            <a:r>
              <a:rPr lang="en-US" sz="1200" b="0" i="0" kern="1200" dirty="0" smtClean="0">
                <a:solidFill>
                  <a:schemeClr val="tx1"/>
                </a:solidFill>
                <a:effectLst/>
                <a:latin typeface="+mn-lt"/>
                <a:ea typeface="+mn-ea"/>
                <a:cs typeface="+mn-cs"/>
              </a:rPr>
              <a:t>() method, Progress is the type of object used to indicate task progress, and Result is the type of the task result. You can set any of these to Void if you’re not going to use them.</a:t>
            </a:r>
          </a:p>
          <a:p>
            <a:pPr fontAlgn="base"/>
            <a:r>
              <a:rPr lang="en-US" sz="1200" b="0" i="0" kern="1200" dirty="0" smtClean="0">
                <a:solidFill>
                  <a:schemeClr val="tx1"/>
                </a:solidFill>
                <a:effectLst/>
                <a:latin typeface="+mn-lt"/>
                <a:ea typeface="+mn-ea"/>
                <a:cs typeface="+mn-cs"/>
              </a:rPr>
              <a:t>We’ll go through this over the next few pages by creating a new </a:t>
            </a:r>
            <a:r>
              <a:rPr lang="en-US" sz="1200" b="0" i="0" kern="1200" dirty="0" err="1" smtClean="0">
                <a:solidFill>
                  <a:schemeClr val="tx1"/>
                </a:solidFill>
                <a:effectLst/>
                <a:latin typeface="+mn-lt"/>
                <a:ea typeface="+mn-ea"/>
                <a:cs typeface="+mn-cs"/>
              </a:rPr>
              <a:t>AsyncTask</a:t>
            </a:r>
            <a:r>
              <a:rPr lang="en-US" sz="1200" b="0" i="0" kern="1200" dirty="0" smtClean="0">
                <a:solidFill>
                  <a:schemeClr val="tx1"/>
                </a:solidFill>
                <a:effectLst/>
                <a:latin typeface="+mn-lt"/>
                <a:ea typeface="+mn-ea"/>
                <a:cs typeface="+mn-cs"/>
              </a:rPr>
              <a:t> called </a:t>
            </a:r>
            <a:r>
              <a:rPr lang="en-US" sz="1200" b="0" i="0" kern="1200" dirty="0" err="1" smtClean="0">
                <a:solidFill>
                  <a:schemeClr val="tx1"/>
                </a:solidFill>
                <a:effectLst/>
                <a:latin typeface="+mn-lt"/>
                <a:ea typeface="+mn-ea"/>
                <a:cs typeface="+mn-cs"/>
              </a:rPr>
              <a:t>UpdateDrinkTask</a:t>
            </a:r>
            <a:r>
              <a:rPr lang="en-US" sz="1200" b="0" i="0" kern="1200" dirty="0" smtClean="0">
                <a:solidFill>
                  <a:schemeClr val="tx1"/>
                </a:solidFill>
                <a:effectLst/>
                <a:latin typeface="+mn-lt"/>
                <a:ea typeface="+mn-ea"/>
                <a:cs typeface="+mn-cs"/>
              </a:rPr>
              <a:t> we can use to update drinks in the background. Later on, we’ll add this to our </a:t>
            </a:r>
            <a:r>
              <a:rPr lang="en-US" sz="1200" b="0" i="0" kern="1200" dirty="0" err="1" smtClean="0">
                <a:solidFill>
                  <a:schemeClr val="tx1"/>
                </a:solidFill>
                <a:effectLst/>
                <a:latin typeface="+mn-lt"/>
                <a:ea typeface="+mn-ea"/>
                <a:cs typeface="+mn-cs"/>
              </a:rPr>
              <a:t>DrinkActivity</a:t>
            </a:r>
            <a:r>
              <a:rPr lang="en-US" sz="1200" b="0" i="0" kern="1200" dirty="0" smtClean="0">
                <a:solidFill>
                  <a:schemeClr val="tx1"/>
                </a:solidFill>
                <a:effectLst/>
                <a:latin typeface="+mn-lt"/>
                <a:ea typeface="+mn-ea"/>
                <a:cs typeface="+mn-cs"/>
              </a:rPr>
              <a:t> code.</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49113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onPreExecute</a:t>
            </a:r>
            <a:r>
              <a:rPr lang="en-US" sz="1200" b="1" i="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We’ll start with the </a:t>
            </a:r>
            <a:r>
              <a:rPr lang="en-US" sz="1200" kern="1200" dirty="0" err="1" smtClean="0">
                <a:solidFill>
                  <a:schemeClr val="tx1"/>
                </a:solidFill>
                <a:effectLst/>
                <a:latin typeface="+mn-lt"/>
                <a:ea typeface="+mn-ea"/>
                <a:cs typeface="+mn-cs"/>
              </a:rPr>
              <a:t>onPreExecute</a:t>
            </a:r>
            <a:r>
              <a:rPr lang="en-US" sz="1200" kern="1200" dirty="0" smtClean="0">
                <a:solidFill>
                  <a:schemeClr val="tx1"/>
                </a:solidFill>
                <a:effectLst/>
                <a:latin typeface="+mn-lt"/>
                <a:ea typeface="+mn-ea"/>
                <a:cs typeface="+mn-cs"/>
              </a:rPr>
              <a:t>() method. This gets called before the background task begins, and it’s used to set up the task. It’s called on the main event thread, so it has access to views in the user interface. The </a:t>
            </a:r>
            <a:r>
              <a:rPr lang="en-US" sz="1200" kern="1200" dirty="0" err="1" smtClean="0">
                <a:solidFill>
                  <a:schemeClr val="tx1"/>
                </a:solidFill>
                <a:effectLst/>
                <a:latin typeface="+mn-lt"/>
                <a:ea typeface="+mn-ea"/>
                <a:cs typeface="+mn-cs"/>
              </a:rPr>
              <a:t>onPreExecute</a:t>
            </a:r>
            <a:r>
              <a:rPr lang="en-US" sz="1200" kern="1200" dirty="0" smtClean="0">
                <a:solidFill>
                  <a:schemeClr val="tx1"/>
                </a:solidFill>
                <a:effectLst/>
                <a:latin typeface="+mn-lt"/>
                <a:ea typeface="+mn-ea"/>
                <a:cs typeface="+mn-cs"/>
              </a:rPr>
              <a:t>() method takes no parameters, and has a void return type.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We’re going to use the </a:t>
            </a:r>
            <a:r>
              <a:rPr lang="en-US" sz="1200" kern="1200" dirty="0" err="1" smtClean="0">
                <a:solidFill>
                  <a:schemeClr val="tx1"/>
                </a:solidFill>
                <a:effectLst/>
                <a:latin typeface="+mn-lt"/>
                <a:ea typeface="+mn-ea"/>
                <a:cs typeface="+mn-cs"/>
              </a:rPr>
              <a:t>onPreExecute</a:t>
            </a:r>
            <a:r>
              <a:rPr lang="en-US" sz="1200" kern="1200" dirty="0" smtClean="0">
                <a:solidFill>
                  <a:schemeClr val="tx1"/>
                </a:solidFill>
                <a:effectLst/>
                <a:latin typeface="+mn-lt"/>
                <a:ea typeface="+mn-ea"/>
                <a:cs typeface="+mn-cs"/>
              </a:rPr>
              <a:t>() method to get the value of the favorite checkbox, and put it in the </a:t>
            </a:r>
            <a:r>
              <a:rPr lang="en-US" sz="1200" kern="1200" dirty="0" err="1" smtClean="0">
                <a:solidFill>
                  <a:schemeClr val="tx1"/>
                </a:solidFill>
                <a:effectLst/>
                <a:latin typeface="+mn-lt"/>
                <a:ea typeface="+mn-ea"/>
                <a:cs typeface="+mn-cs"/>
              </a:rPr>
              <a:t>drinkValues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ContentValues</a:t>
            </a:r>
            <a:r>
              <a:rPr lang="en-US" sz="1200" kern="1200" dirty="0" smtClean="0">
                <a:solidFill>
                  <a:schemeClr val="tx1"/>
                </a:solidFill>
                <a:effectLst/>
                <a:latin typeface="+mn-lt"/>
                <a:ea typeface="+mn-ea"/>
                <a:cs typeface="+mn-cs"/>
              </a:rPr>
              <a:t> object. This is because we need access to the checkbox in order to do this, and it must be done before any of our database code can be run. We’re using a separate attribute outside the method for the </a:t>
            </a:r>
            <a:r>
              <a:rPr lang="en-US" sz="1200" kern="1200" dirty="0" err="1" smtClean="0">
                <a:solidFill>
                  <a:schemeClr val="tx1"/>
                </a:solidFill>
                <a:effectLst/>
                <a:latin typeface="+mn-lt"/>
                <a:ea typeface="+mn-ea"/>
                <a:cs typeface="+mn-cs"/>
              </a:rPr>
              <a:t>drinkValues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ContentValues</a:t>
            </a:r>
            <a:r>
              <a:rPr lang="en-US" sz="1200" kern="1200" dirty="0" smtClean="0">
                <a:solidFill>
                  <a:schemeClr val="tx1"/>
                </a:solidFill>
                <a:effectLst/>
                <a:latin typeface="+mn-lt"/>
                <a:ea typeface="+mn-ea"/>
                <a:cs typeface="+mn-cs"/>
              </a:rPr>
              <a:t> object so that other methods in the class can access it.</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65751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doInBackground</a:t>
            </a:r>
            <a:r>
              <a:rPr lang="en-US" dirty="0" smtClean="0"/>
              <a:t>()</a:t>
            </a:r>
            <a:r>
              <a:rPr lang="en-US" sz="1200" b="0" i="0" kern="1200" dirty="0" smtClean="0">
                <a:solidFill>
                  <a:schemeClr val="tx1"/>
                </a:solidFill>
                <a:effectLst/>
                <a:latin typeface="+mn-lt"/>
                <a:ea typeface="+mn-ea"/>
                <a:cs typeface="+mn-cs"/>
              </a:rPr>
              <a:t> method runs in the background immediately after </a:t>
            </a:r>
            <a:r>
              <a:rPr lang="en-US" dirty="0" err="1" smtClean="0"/>
              <a:t>onPreExecute</a:t>
            </a:r>
            <a:r>
              <a:rPr lang="en-US" dirty="0" smtClean="0"/>
              <a:t>()</a:t>
            </a:r>
            <a:r>
              <a:rPr lang="en-US" sz="1200" b="0" i="0" kern="1200" dirty="0" smtClean="0">
                <a:solidFill>
                  <a:schemeClr val="tx1"/>
                </a:solidFill>
                <a:effectLst/>
                <a:latin typeface="+mn-lt"/>
                <a:ea typeface="+mn-ea"/>
                <a:cs typeface="+mn-cs"/>
              </a:rPr>
              <a:t>. You define what type of parameters the task should receive, and what the return type should be.</a:t>
            </a:r>
          </a:p>
          <a:p>
            <a:r>
              <a:rPr lang="en-US" sz="1200" b="0" i="0" kern="1200" dirty="0" smtClean="0">
                <a:solidFill>
                  <a:schemeClr val="tx1"/>
                </a:solidFill>
                <a:effectLst/>
                <a:latin typeface="+mn-lt"/>
                <a:ea typeface="+mn-ea"/>
                <a:cs typeface="+mn-cs"/>
              </a:rPr>
              <a:t>We’re going to use the </a:t>
            </a:r>
            <a:r>
              <a:rPr lang="en-US" dirty="0" err="1" smtClean="0"/>
              <a:t>doInBackground</a:t>
            </a:r>
            <a:r>
              <a:rPr lang="en-US" dirty="0" smtClean="0"/>
              <a:t>()</a:t>
            </a:r>
            <a:r>
              <a:rPr lang="en-US" sz="1200" b="0" i="0" kern="1200" dirty="0" smtClean="0">
                <a:solidFill>
                  <a:schemeClr val="tx1"/>
                </a:solidFill>
                <a:effectLst/>
                <a:latin typeface="+mn-lt"/>
                <a:ea typeface="+mn-ea"/>
                <a:cs typeface="+mn-cs"/>
              </a:rPr>
              <a:t> method for our database code so that it runs in a background thread. We’ll pass it the ID of the drink we need to update, and we’ll use a </a:t>
            </a:r>
            <a:r>
              <a:rPr lang="en-US" dirty="0" smtClean="0"/>
              <a:t>Boolean</a:t>
            </a:r>
            <a:r>
              <a:rPr lang="en-US" sz="1200" b="0" i="0" kern="1200" dirty="0" smtClean="0">
                <a:solidFill>
                  <a:schemeClr val="tx1"/>
                </a:solidFill>
                <a:effectLst/>
                <a:latin typeface="+mn-lt"/>
                <a:ea typeface="+mn-ea"/>
                <a:cs typeface="+mn-cs"/>
              </a:rPr>
              <a:t> return value, so we can tell whether the code ran successfully:</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706454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onProgressUpdate</a:t>
            </a:r>
            <a:r>
              <a:rPr lang="en-US" sz="1200" b="1" i="0" kern="1200" dirty="0" smtClean="0">
                <a:solidFill>
                  <a:schemeClr val="tx1"/>
                </a:solidFill>
                <a:effectLst/>
                <a:latin typeface="+mn-lt"/>
                <a:ea typeface="+mn-ea"/>
                <a:cs typeface="+mn-cs"/>
              </a:rPr>
              <a:t>() method</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onProgressUpdate</a:t>
            </a:r>
            <a:r>
              <a:rPr lang="en-US" sz="1200" kern="1200" dirty="0" smtClean="0">
                <a:solidFill>
                  <a:schemeClr val="tx1"/>
                </a:solidFill>
                <a:effectLst/>
                <a:latin typeface="+mn-lt"/>
                <a:ea typeface="+mn-ea"/>
                <a:cs typeface="+mn-cs"/>
              </a:rPr>
              <a:t>() method is called on the main event thread, so has access to views in the user interface. You can use this method to display progress to the user by updating views on the screen. You define what type of parameters the method should have.</a:t>
            </a:r>
          </a:p>
          <a:p>
            <a:pPr fontAlgn="base"/>
            <a:r>
              <a:rPr lang="en-US" sz="1200" b="0" i="0" kern="1200" dirty="0" smtClean="0">
                <a:solidFill>
                  <a:schemeClr val="tx1"/>
                </a:solidFill>
                <a:effectLst/>
                <a:latin typeface="+mn-lt"/>
                <a:ea typeface="+mn-ea"/>
                <a:cs typeface="+mn-cs"/>
              </a:rPr>
              <a:t>The </a:t>
            </a:r>
            <a:r>
              <a:rPr lang="en-US" dirty="0" err="1" smtClean="0"/>
              <a:t>onProgressUpdate</a:t>
            </a:r>
            <a:r>
              <a:rPr lang="en-US" dirty="0" smtClean="0"/>
              <a:t>()</a:t>
            </a:r>
            <a:r>
              <a:rPr lang="en-US" sz="1200" b="0" i="0" kern="1200" dirty="0" smtClean="0">
                <a:solidFill>
                  <a:schemeClr val="tx1"/>
                </a:solidFill>
                <a:effectLst/>
                <a:latin typeface="+mn-lt"/>
                <a:ea typeface="+mn-ea"/>
                <a:cs typeface="+mn-cs"/>
              </a:rPr>
              <a:t> method runs if a call to </a:t>
            </a:r>
            <a:r>
              <a:rPr lang="en-US" dirty="0" err="1" smtClean="0"/>
              <a:t>publishProgress</a:t>
            </a:r>
            <a:r>
              <a:rPr lang="en-US" dirty="0" smtClean="0"/>
              <a:t>()</a:t>
            </a:r>
            <a:r>
              <a:rPr lang="en-US" sz="1200" b="0" i="0" kern="1200" dirty="0" smtClean="0">
                <a:solidFill>
                  <a:schemeClr val="tx1"/>
                </a:solidFill>
                <a:effectLst/>
                <a:latin typeface="+mn-lt"/>
                <a:ea typeface="+mn-ea"/>
                <a:cs typeface="+mn-cs"/>
              </a:rPr>
              <a:t> is made by the </a:t>
            </a:r>
            <a:r>
              <a:rPr lang="en-US" dirty="0" err="1" smtClean="0"/>
              <a:t>doInBackground</a:t>
            </a:r>
            <a:r>
              <a:rPr lang="en-US" dirty="0" smtClean="0"/>
              <a:t>()</a:t>
            </a:r>
            <a:r>
              <a:rPr lang="en-US" sz="1200" b="0" i="0" kern="1200" dirty="0" smtClean="0">
                <a:solidFill>
                  <a:schemeClr val="tx1"/>
                </a:solidFill>
                <a:effectLst/>
                <a:latin typeface="+mn-lt"/>
                <a:ea typeface="+mn-ea"/>
                <a:cs typeface="+mn-cs"/>
              </a:rPr>
              <a:t> method like this:</a:t>
            </a:r>
          </a:p>
          <a:p>
            <a:pPr fontAlgn="base"/>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864367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10/13/16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10/13/16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10/13/16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10/13/16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10/13/16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10/13/16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10/13/16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10/13/16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8a</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2567" y="1896035"/>
            <a:ext cx="8851900" cy="2743200"/>
          </a:xfrm>
          <a:prstGeom prst="rect">
            <a:avLst/>
          </a:prstGeom>
        </p:spPr>
      </p:pic>
      <p:pic>
        <p:nvPicPr>
          <p:cNvPr id="3" name="Picture 2"/>
          <p:cNvPicPr>
            <a:picLocks noChangeAspect="1"/>
          </p:cNvPicPr>
          <p:nvPr/>
        </p:nvPicPr>
        <p:blipFill>
          <a:blip r:embed="rId4"/>
          <a:stretch>
            <a:fillRect/>
          </a:stretch>
        </p:blipFill>
        <p:spPr>
          <a:xfrm>
            <a:off x="9535832" y="446740"/>
            <a:ext cx="2476500" cy="5283200"/>
          </a:xfrm>
          <a:prstGeom prst="rect">
            <a:avLst/>
          </a:prstGeom>
        </p:spPr>
      </p:pic>
    </p:spTree>
    <p:extLst>
      <p:ext uri="{BB962C8B-B14F-4D97-AF65-F5344CB8AC3E}">
        <p14:creationId xmlns:p14="http://schemas.microsoft.com/office/powerpoint/2010/main" val="179013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15500" y="410882"/>
            <a:ext cx="2476500" cy="5283200"/>
          </a:xfrm>
          <a:prstGeom prst="rect">
            <a:avLst/>
          </a:prstGeom>
        </p:spPr>
      </p:pic>
      <p:pic>
        <p:nvPicPr>
          <p:cNvPr id="3" name="Picture 2"/>
          <p:cNvPicPr>
            <a:picLocks noChangeAspect="1"/>
          </p:cNvPicPr>
          <p:nvPr/>
        </p:nvPicPr>
        <p:blipFill>
          <a:blip r:embed="rId4"/>
          <a:stretch>
            <a:fillRect/>
          </a:stretch>
        </p:blipFill>
        <p:spPr>
          <a:xfrm>
            <a:off x="153895" y="1497480"/>
            <a:ext cx="9436100" cy="3898900"/>
          </a:xfrm>
          <a:prstGeom prst="rect">
            <a:avLst/>
          </a:prstGeom>
        </p:spPr>
      </p:pic>
    </p:spTree>
    <p:extLst>
      <p:ext uri="{BB962C8B-B14F-4D97-AF65-F5344CB8AC3E}">
        <p14:creationId xmlns:p14="http://schemas.microsoft.com/office/powerpoint/2010/main" val="93416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43586" y="716429"/>
            <a:ext cx="9182100" cy="4851400"/>
          </a:xfrm>
          <a:prstGeom prst="rect">
            <a:avLst/>
          </a:prstGeom>
        </p:spPr>
      </p:pic>
    </p:spTree>
    <p:extLst>
      <p:ext uri="{BB962C8B-B14F-4D97-AF65-F5344CB8AC3E}">
        <p14:creationId xmlns:p14="http://schemas.microsoft.com/office/powerpoint/2010/main" val="150775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945" y="1403723"/>
            <a:ext cx="9471879" cy="2917265"/>
          </a:xfrm>
          <a:prstGeom prst="rect">
            <a:avLst/>
          </a:prstGeom>
        </p:spPr>
      </p:pic>
    </p:spTree>
    <p:extLst>
      <p:ext uri="{BB962C8B-B14F-4D97-AF65-F5344CB8AC3E}">
        <p14:creationId xmlns:p14="http://schemas.microsoft.com/office/powerpoint/2010/main" val="2085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611" y="1165413"/>
            <a:ext cx="10309411" cy="830997"/>
          </a:xfrm>
          <a:prstGeom prst="rect">
            <a:avLst/>
          </a:prstGeom>
        </p:spPr>
        <p:txBody>
          <a:bodyPr wrap="square">
            <a:spAutoFit/>
          </a:bodyPr>
          <a:lstStyle/>
          <a:p>
            <a:r>
              <a:rPr lang="en-US" sz="2400" dirty="0" err="1"/>
              <a:t>int</a:t>
            </a:r>
            <a:r>
              <a:rPr lang="en-US" sz="2400" dirty="0"/>
              <a:t> </a:t>
            </a:r>
            <a:r>
              <a:rPr lang="en-US" sz="2400" dirty="0" err="1"/>
              <a:t>drinkNo</a:t>
            </a:r>
            <a:r>
              <a:rPr lang="en-US" sz="2400" dirty="0"/>
              <a:t> = (Integer)</a:t>
            </a:r>
            <a:r>
              <a:rPr lang="en-US" sz="2400" dirty="0" err="1"/>
              <a:t>getIntent</a:t>
            </a:r>
            <a:r>
              <a:rPr lang="en-US" sz="2400" dirty="0"/>
              <a:t>().</a:t>
            </a:r>
            <a:r>
              <a:rPr lang="en-US" sz="2400" dirty="0" err="1"/>
              <a:t>getExtras</a:t>
            </a:r>
            <a:r>
              <a:rPr lang="en-US" sz="2400" dirty="0"/>
              <a:t>().get(EXTRA_DRINKNO); </a:t>
            </a:r>
            <a:endParaRPr lang="en-US" sz="2400" dirty="0" smtClean="0"/>
          </a:p>
          <a:p>
            <a:r>
              <a:rPr lang="en-US" sz="2400" b="1" dirty="0" smtClean="0">
                <a:latin typeface="Ubuntu Mono Bold" charset="0"/>
              </a:rPr>
              <a:t>new </a:t>
            </a:r>
            <a:r>
              <a:rPr lang="en-US" sz="2400" b="1" dirty="0" err="1">
                <a:latin typeface="Ubuntu Mono Bold" charset="0"/>
              </a:rPr>
              <a:t>UpdateDrinkTask</a:t>
            </a:r>
            <a:r>
              <a:rPr lang="en-US" sz="2400" b="1" dirty="0">
                <a:latin typeface="Ubuntu Mono Bold" charset="0"/>
              </a:rPr>
              <a:t>().execute(</a:t>
            </a:r>
            <a:r>
              <a:rPr lang="en-US" sz="2400" b="1" dirty="0" err="1">
                <a:latin typeface="Ubuntu Mono Bold" charset="0"/>
              </a:rPr>
              <a:t>drinkNo</a:t>
            </a:r>
            <a:r>
              <a:rPr lang="en-US" sz="2400" b="1" dirty="0">
                <a:latin typeface="Ubuntu Mono Bold" charset="0"/>
              </a:rPr>
              <a:t>);</a:t>
            </a:r>
            <a:endParaRPr lang="en-US" sz="2400" dirty="0"/>
          </a:p>
        </p:txBody>
      </p:sp>
      <p:sp>
        <p:nvSpPr>
          <p:cNvPr id="3" name="Rectangle 2"/>
          <p:cNvSpPr/>
          <p:nvPr/>
        </p:nvSpPr>
        <p:spPr>
          <a:xfrm>
            <a:off x="1147483" y="3065929"/>
            <a:ext cx="7984028" cy="1200329"/>
          </a:xfrm>
          <a:prstGeom prst="rect">
            <a:avLst/>
          </a:prstGeom>
        </p:spPr>
        <p:txBody>
          <a:bodyPr wrap="square">
            <a:spAutoFit/>
          </a:bodyPr>
          <a:lstStyle/>
          <a:p>
            <a:r>
              <a:rPr lang="en-US" sz="2400" dirty="0"/>
              <a:t>protected Boolean </a:t>
            </a:r>
            <a:r>
              <a:rPr lang="en-US" sz="2400" dirty="0" err="1"/>
              <a:t>doInBackground</a:t>
            </a:r>
            <a:r>
              <a:rPr lang="en-US" sz="2400" dirty="0"/>
              <a:t>(Integer... drinks) { </a:t>
            </a:r>
            <a:endParaRPr lang="en-US" sz="2400" dirty="0" smtClean="0"/>
          </a:p>
          <a:p>
            <a:r>
              <a:rPr lang="en-US" sz="2400" dirty="0"/>
              <a:t>	</a:t>
            </a:r>
            <a:r>
              <a:rPr lang="en-US" sz="2400" dirty="0" smtClean="0"/>
              <a:t>... </a:t>
            </a:r>
          </a:p>
          <a:p>
            <a:r>
              <a:rPr lang="en-US" sz="2400" dirty="0" smtClean="0"/>
              <a:t>}</a:t>
            </a:r>
            <a:endParaRPr lang="en-US" sz="2400" dirty="0"/>
          </a:p>
        </p:txBody>
      </p:sp>
    </p:spTree>
    <p:extLst>
      <p:ext uri="{BB962C8B-B14F-4D97-AF65-F5344CB8AC3E}">
        <p14:creationId xmlns:p14="http://schemas.microsoft.com/office/powerpoint/2010/main" val="71950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0241" y="206188"/>
            <a:ext cx="11099800" cy="5943600"/>
          </a:xfrm>
          <a:prstGeom prst="rect">
            <a:avLst/>
          </a:prstGeom>
        </p:spPr>
      </p:pic>
    </p:spTree>
    <p:extLst>
      <p:ext uri="{BB962C8B-B14F-4D97-AF65-F5344CB8AC3E}">
        <p14:creationId xmlns:p14="http://schemas.microsoft.com/office/powerpoint/2010/main" val="212344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58581" y="0"/>
            <a:ext cx="9074838" cy="6858000"/>
          </a:xfrm>
          <a:prstGeom prst="rect">
            <a:avLst/>
          </a:prstGeom>
        </p:spPr>
      </p:pic>
    </p:spTree>
    <p:extLst>
      <p:ext uri="{BB962C8B-B14F-4D97-AF65-F5344CB8AC3E}">
        <p14:creationId xmlns:p14="http://schemas.microsoft.com/office/powerpoint/2010/main" val="194446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60702" y="0"/>
            <a:ext cx="9070596" cy="6858000"/>
          </a:xfrm>
          <a:prstGeom prst="rect">
            <a:avLst/>
          </a:prstGeom>
        </p:spPr>
      </p:pic>
    </p:spTree>
    <p:extLst>
      <p:ext uri="{BB962C8B-B14F-4D97-AF65-F5344CB8AC3E}">
        <p14:creationId xmlns:p14="http://schemas.microsoft.com/office/powerpoint/2010/main" val="49270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57750" y="260350"/>
            <a:ext cx="2476500" cy="6337300"/>
          </a:xfrm>
          <a:prstGeom prst="rect">
            <a:avLst/>
          </a:prstGeom>
        </p:spPr>
      </p:pic>
    </p:spTree>
    <p:extLst>
      <p:ext uri="{BB962C8B-B14F-4D97-AF65-F5344CB8AC3E}">
        <p14:creationId xmlns:p14="http://schemas.microsoft.com/office/powerpoint/2010/main" val="147884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13 – Services</a:t>
            </a:r>
            <a:endParaRPr lang="en-US" dirty="0"/>
          </a:p>
        </p:txBody>
      </p:sp>
      <p:sp>
        <p:nvSpPr>
          <p:cNvPr id="4" name="Content Placeholder 3"/>
          <p:cNvSpPr>
            <a:spLocks noGrp="1"/>
          </p:cNvSpPr>
          <p:nvPr>
            <p:ph idx="1"/>
          </p:nvPr>
        </p:nvSpPr>
        <p:spPr>
          <a:xfrm>
            <a:off x="1295400" y="2017060"/>
            <a:ext cx="9601200" cy="3809999"/>
          </a:xfrm>
        </p:spPr>
        <p:txBody>
          <a:bodyPr/>
          <a:lstStyle/>
          <a:p>
            <a:r>
              <a:rPr lang="en-US" sz="3200" dirty="0" smtClean="0"/>
              <a:t>Standard Services</a:t>
            </a:r>
          </a:p>
          <a:p>
            <a:r>
              <a:rPr lang="en-US" sz="3200" dirty="0" smtClean="0"/>
              <a:t>Bound Services</a:t>
            </a:r>
          </a:p>
          <a:p>
            <a:endParaRPr lang="en-US" dirty="0"/>
          </a:p>
        </p:txBody>
      </p:sp>
    </p:spTree>
    <p:extLst>
      <p:ext uri="{BB962C8B-B14F-4D97-AF65-F5344CB8AC3E}">
        <p14:creationId xmlns:p14="http://schemas.microsoft.com/office/powerpoint/2010/main" val="14439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295400" y="2025805"/>
            <a:ext cx="9601200" cy="3809999"/>
          </a:xfrm>
        </p:spPr>
        <p:txBody>
          <a:bodyPr/>
          <a:lstStyle/>
          <a:p>
            <a:r>
              <a:rPr lang="en-US" dirty="0" smtClean="0"/>
              <a:t>Chapter 12 HFAD – Connecting to databases</a:t>
            </a:r>
          </a:p>
          <a:p>
            <a:r>
              <a:rPr lang="en-US" dirty="0"/>
              <a:t>Chapter </a:t>
            </a:r>
            <a:r>
              <a:rPr lang="en-US" dirty="0" smtClean="0"/>
              <a:t>13 </a:t>
            </a:r>
            <a:r>
              <a:rPr lang="en-US" dirty="0"/>
              <a:t>HFAD – </a:t>
            </a:r>
            <a:r>
              <a:rPr lang="en-US" dirty="0" smtClean="0"/>
              <a:t>Services</a:t>
            </a:r>
            <a:endParaRPr lang="en-US" dirty="0"/>
          </a:p>
          <a:p>
            <a:endParaRPr lang="en-US" dirty="0" smtClean="0"/>
          </a:p>
        </p:txBody>
      </p:sp>
    </p:spTree>
    <p:extLst>
      <p:ext uri="{BB962C8B-B14F-4D97-AF65-F5344CB8AC3E}">
        <p14:creationId xmlns:p14="http://schemas.microsoft.com/office/powerpoint/2010/main" val="188051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dirty="0"/>
              <a:t>A service is a component that can perform tasks in the background. It doesn’t have a user interface.</a:t>
            </a:r>
          </a:p>
          <a:p>
            <a:pPr fontAlgn="base"/>
            <a:r>
              <a:rPr lang="en-US" dirty="0"/>
              <a:t>A started service can run in the background indefinitely, even when the activity that started it is destroyed. Once the operation is done, it stops itself.</a:t>
            </a:r>
          </a:p>
          <a:p>
            <a:pPr fontAlgn="base"/>
            <a:r>
              <a:rPr lang="en-US" dirty="0"/>
              <a:t>You declare services in </a:t>
            </a:r>
            <a:r>
              <a:rPr lang="en-US" i="1" dirty="0" err="1"/>
              <a:t>AndroidManifest.xml</a:t>
            </a:r>
            <a:r>
              <a:rPr lang="en-US" dirty="0"/>
              <a:t> using the &lt;service&gt; element.</a:t>
            </a:r>
          </a:p>
          <a:p>
            <a:pPr fontAlgn="base"/>
            <a:r>
              <a:rPr lang="en-US" dirty="0"/>
              <a:t>You can create a simple started service by extending the </a:t>
            </a:r>
            <a:r>
              <a:rPr lang="en-US" dirty="0" err="1"/>
              <a:t>IntentService</a:t>
            </a:r>
            <a:r>
              <a:rPr lang="en-US" dirty="0"/>
              <a:t> class and overriding its </a:t>
            </a:r>
            <a:r>
              <a:rPr lang="en-US" dirty="0" err="1"/>
              <a:t>onHandleIntent</a:t>
            </a:r>
            <a:r>
              <a:rPr lang="en-US" dirty="0"/>
              <a:t>() method. The </a:t>
            </a:r>
            <a:r>
              <a:rPr lang="en-US" dirty="0" err="1"/>
              <a:t>IntentServiceclass</a:t>
            </a:r>
            <a:r>
              <a:rPr lang="en-US" dirty="0"/>
              <a:t> is designed for handling intents.</a:t>
            </a:r>
          </a:p>
          <a:p>
            <a:pPr fontAlgn="base"/>
            <a:r>
              <a:rPr lang="en-US" dirty="0"/>
              <a:t>You start a started service using the </a:t>
            </a:r>
            <a:r>
              <a:rPr lang="en-US" dirty="0" err="1"/>
              <a:t>startService</a:t>
            </a:r>
            <a:r>
              <a:rPr lang="en-US" dirty="0"/>
              <a:t>() method.</a:t>
            </a:r>
          </a:p>
          <a:p>
            <a:pPr fontAlgn="base"/>
            <a:r>
              <a:rPr lang="en-US" dirty="0"/>
              <a:t>If you override the </a:t>
            </a:r>
            <a:r>
              <a:rPr lang="en-US" dirty="0" err="1"/>
              <a:t>IntentService</a:t>
            </a:r>
            <a:r>
              <a:rPr lang="en-US" dirty="0"/>
              <a:t> </a:t>
            </a:r>
            <a:r>
              <a:rPr lang="en-US" dirty="0" err="1"/>
              <a:t>onStartCommand</a:t>
            </a:r>
            <a:r>
              <a:rPr lang="en-US" dirty="0"/>
              <a:t>() method, you must call its super implementation.</a:t>
            </a:r>
          </a:p>
          <a:p>
            <a:pPr fontAlgn="base"/>
            <a:r>
              <a:rPr lang="en-US" dirty="0"/>
              <a:t>You create a notification using a notification builder. You get your notification to start an activity using a pending intent. You then use Android’s notification service to display the notification.</a:t>
            </a:r>
          </a:p>
          <a:p>
            <a:pPr fontAlgn="base"/>
            <a:r>
              <a:rPr lang="en-US" dirty="0"/>
              <a:t>A bound service is bound to another component such as an activity. The activity can interact with it and get results</a:t>
            </a:r>
            <a:r>
              <a:rPr lang="en-US" dirty="0" smtClean="0"/>
              <a:t>.</a:t>
            </a:r>
            <a:endParaRPr lang="en-US" dirty="0"/>
          </a:p>
        </p:txBody>
      </p:sp>
    </p:spTree>
    <p:extLst>
      <p:ext uri="{BB962C8B-B14F-4D97-AF65-F5344CB8AC3E}">
        <p14:creationId xmlns:p14="http://schemas.microsoft.com/office/powerpoint/2010/main" val="2455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You usually create a bound service by extending the Service class. You must define your own Binder object, and override the </a:t>
            </a:r>
            <a:r>
              <a:rPr lang="en-US" dirty="0" err="1"/>
              <a:t>onBind</a:t>
            </a:r>
            <a:r>
              <a:rPr lang="en-US" dirty="0"/>
              <a:t>() method. This is called when a component wants to bind to the service.</a:t>
            </a:r>
          </a:p>
          <a:p>
            <a:pPr fontAlgn="base"/>
            <a:r>
              <a:rPr lang="en-US" dirty="0"/>
              <a:t>The Service </a:t>
            </a:r>
            <a:r>
              <a:rPr lang="en-US" dirty="0" err="1"/>
              <a:t>onCreate</a:t>
            </a:r>
            <a:r>
              <a:rPr lang="en-US" dirty="0"/>
              <a:t>() method is called when the service is created. Use it for instantiation.</a:t>
            </a:r>
          </a:p>
          <a:p>
            <a:pPr fontAlgn="base"/>
            <a:r>
              <a:rPr lang="en-US" dirty="0"/>
              <a:t>The Service </a:t>
            </a:r>
            <a:r>
              <a:rPr lang="en-US" dirty="0" err="1"/>
              <a:t>onDestroy</a:t>
            </a:r>
            <a:r>
              <a:rPr lang="en-US" dirty="0"/>
              <a:t>() method is called when the service is about to be destroyed.</a:t>
            </a:r>
          </a:p>
          <a:p>
            <a:pPr fontAlgn="base"/>
            <a:r>
              <a:rPr lang="en-US" dirty="0"/>
              <a:t>You can use the Android location service to get the current location of the device. You create a </a:t>
            </a:r>
            <a:r>
              <a:rPr lang="en-US" dirty="0" err="1"/>
              <a:t>LocationListener</a:t>
            </a:r>
            <a:r>
              <a:rPr lang="en-US" dirty="0"/>
              <a:t>, and then register it with the location service. You can add criteria for how often the listener is notified of changes. When you use the device GPS, you need to add a permission for it </a:t>
            </a:r>
            <a:r>
              <a:rPr lang="en-US" dirty="0" err="1"/>
              <a:t>in</a:t>
            </a:r>
            <a:r>
              <a:rPr lang="en-US" i="1" dirty="0" err="1"/>
              <a:t>AndroidManifest.xml</a:t>
            </a:r>
            <a:r>
              <a:rPr lang="en-US" dirty="0"/>
              <a:t>.</a:t>
            </a:r>
          </a:p>
          <a:p>
            <a:pPr fontAlgn="base"/>
            <a:r>
              <a:rPr lang="en-US" dirty="0"/>
              <a:t>To bind an activity to a service, you create a </a:t>
            </a:r>
            <a:r>
              <a:rPr lang="en-US" dirty="0" err="1"/>
              <a:t>ServiceConnection</a:t>
            </a:r>
            <a:r>
              <a:rPr lang="en-US" dirty="0"/>
              <a:t>. You override the </a:t>
            </a:r>
            <a:r>
              <a:rPr lang="en-US" dirty="0" err="1"/>
              <a:t>onServiceConnected</a:t>
            </a:r>
            <a:r>
              <a:rPr lang="en-US" dirty="0"/>
              <a:t>() method to get a reference to the service.</a:t>
            </a:r>
          </a:p>
          <a:p>
            <a:pPr fontAlgn="base"/>
            <a:r>
              <a:rPr lang="en-US" dirty="0"/>
              <a:t>You bind to the service using the </a:t>
            </a:r>
            <a:r>
              <a:rPr lang="en-US" dirty="0" err="1"/>
              <a:t>bindService</a:t>
            </a:r>
            <a:r>
              <a:rPr lang="en-US" dirty="0"/>
              <a:t>() method. You unbind from the service using the </a:t>
            </a:r>
            <a:r>
              <a:rPr lang="en-US" dirty="0" err="1"/>
              <a:t>unbindService</a:t>
            </a:r>
            <a:r>
              <a:rPr lang="en-US" dirty="0"/>
              <a:t>() method.</a:t>
            </a:r>
          </a:p>
          <a:p>
            <a:pPr fontAlgn="base"/>
            <a:endParaRPr lang="en-US" dirty="0"/>
          </a:p>
        </p:txBody>
      </p:sp>
    </p:spTree>
    <p:extLst>
      <p:ext uri="{BB962C8B-B14F-4D97-AF65-F5344CB8AC3E}">
        <p14:creationId xmlns:p14="http://schemas.microsoft.com/office/powerpoint/2010/main" val="9816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98600" y="1752600"/>
            <a:ext cx="9194800" cy="3352800"/>
          </a:xfrm>
          <a:prstGeom prst="rect">
            <a:avLst/>
          </a:prstGeom>
        </p:spPr>
      </p:pic>
    </p:spTree>
    <p:extLst>
      <p:ext uri="{BB962C8B-B14F-4D97-AF65-F5344CB8AC3E}">
        <p14:creationId xmlns:p14="http://schemas.microsoft.com/office/powerpoint/2010/main" val="131992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Service</a:t>
            </a:r>
            <a:endParaRPr lang="en-US" dirty="0"/>
          </a:p>
        </p:txBody>
      </p:sp>
      <p:sp>
        <p:nvSpPr>
          <p:cNvPr id="4" name="Content Placeholder 3"/>
          <p:cNvSpPr>
            <a:spLocks noGrp="1"/>
          </p:cNvSpPr>
          <p:nvPr>
            <p:ph idx="1"/>
          </p:nvPr>
        </p:nvSpPr>
        <p:spPr>
          <a:xfrm>
            <a:off x="1295400" y="2017060"/>
            <a:ext cx="9601200" cy="3809999"/>
          </a:xfrm>
        </p:spPr>
        <p:txBody>
          <a:bodyPr/>
          <a:lstStyle/>
          <a:p>
            <a:r>
              <a:rPr lang="en-US" sz="3200" dirty="0" smtClean="0"/>
              <a:t>Display the message in the log</a:t>
            </a:r>
          </a:p>
          <a:p>
            <a:r>
              <a:rPr lang="en-US" sz="3200" dirty="0" smtClean="0"/>
              <a:t>Display the message in a Toast</a:t>
            </a:r>
          </a:p>
          <a:p>
            <a:r>
              <a:rPr lang="en-US" sz="3200" dirty="0" smtClean="0"/>
              <a:t>Display message in a Notification</a:t>
            </a:r>
          </a:p>
          <a:p>
            <a:endParaRPr lang="en-US" dirty="0"/>
          </a:p>
        </p:txBody>
      </p:sp>
    </p:spTree>
    <p:extLst>
      <p:ext uri="{BB962C8B-B14F-4D97-AF65-F5344CB8AC3E}">
        <p14:creationId xmlns:p14="http://schemas.microsoft.com/office/powerpoint/2010/main" val="161183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93" y="286871"/>
            <a:ext cx="8382270" cy="541468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793" y="2707342"/>
            <a:ext cx="6495123" cy="4150658"/>
          </a:xfrm>
          <a:prstGeom prst="rect">
            <a:avLst/>
          </a:prstGeom>
        </p:spPr>
      </p:pic>
    </p:spTree>
    <p:extLst>
      <p:ext uri="{BB962C8B-B14F-4D97-AF65-F5344CB8AC3E}">
        <p14:creationId xmlns:p14="http://schemas.microsoft.com/office/powerpoint/2010/main" val="20454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56100" y="561415"/>
            <a:ext cx="3479800" cy="5448300"/>
          </a:xfrm>
          <a:prstGeom prst="rect">
            <a:avLst/>
          </a:prstGeom>
        </p:spPr>
      </p:pic>
    </p:spTree>
    <p:extLst>
      <p:ext uri="{BB962C8B-B14F-4D97-AF65-F5344CB8AC3E}">
        <p14:creationId xmlns:p14="http://schemas.microsoft.com/office/powerpoint/2010/main" val="214132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060" y="197223"/>
            <a:ext cx="7270376" cy="6066249"/>
          </a:xfrm>
          <a:prstGeom prst="rect">
            <a:avLst/>
          </a:prstGeom>
        </p:spPr>
      </p:pic>
    </p:spTree>
    <p:extLst>
      <p:ext uri="{BB962C8B-B14F-4D97-AF65-F5344CB8AC3E}">
        <p14:creationId xmlns:p14="http://schemas.microsoft.com/office/powerpoint/2010/main" val="208037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81100" y="673100"/>
            <a:ext cx="9829800" cy="5511800"/>
          </a:xfrm>
          <a:prstGeom prst="rect">
            <a:avLst/>
          </a:prstGeom>
        </p:spPr>
      </p:pic>
    </p:spTree>
    <p:extLst>
      <p:ext uri="{BB962C8B-B14F-4D97-AF65-F5344CB8AC3E}">
        <p14:creationId xmlns:p14="http://schemas.microsoft.com/office/powerpoint/2010/main" val="193665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3018" y="407147"/>
            <a:ext cx="5003800" cy="1346200"/>
          </a:xfrm>
          <a:prstGeom prst="rect">
            <a:avLst/>
          </a:prstGeom>
        </p:spPr>
      </p:pic>
      <p:pic>
        <p:nvPicPr>
          <p:cNvPr id="3" name="Picture 2"/>
          <p:cNvPicPr>
            <a:picLocks noChangeAspect="1"/>
          </p:cNvPicPr>
          <p:nvPr/>
        </p:nvPicPr>
        <p:blipFill>
          <a:blip r:embed="rId4"/>
          <a:stretch>
            <a:fillRect/>
          </a:stretch>
        </p:blipFill>
        <p:spPr>
          <a:xfrm>
            <a:off x="313018" y="2273674"/>
            <a:ext cx="10439400" cy="1485900"/>
          </a:xfrm>
          <a:prstGeom prst="rect">
            <a:avLst/>
          </a:prstGeom>
        </p:spPr>
      </p:pic>
      <p:pic>
        <p:nvPicPr>
          <p:cNvPr id="4" name="Picture 3"/>
          <p:cNvPicPr>
            <a:picLocks noChangeAspect="1"/>
          </p:cNvPicPr>
          <p:nvPr/>
        </p:nvPicPr>
        <p:blipFill>
          <a:blip r:embed="rId5"/>
          <a:stretch>
            <a:fillRect/>
          </a:stretch>
        </p:blipFill>
        <p:spPr>
          <a:xfrm>
            <a:off x="313018" y="4166722"/>
            <a:ext cx="4775200" cy="2197100"/>
          </a:xfrm>
          <a:prstGeom prst="rect">
            <a:avLst/>
          </a:prstGeom>
        </p:spPr>
      </p:pic>
    </p:spTree>
    <p:extLst>
      <p:ext uri="{BB962C8B-B14F-4D97-AF65-F5344CB8AC3E}">
        <p14:creationId xmlns:p14="http://schemas.microsoft.com/office/powerpoint/2010/main" val="189475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706691"/>
              </p:ext>
            </p:extLst>
          </p:nvPr>
        </p:nvGraphicFramePr>
        <p:xfrm>
          <a:off x="1595717" y="1129554"/>
          <a:ext cx="9300882" cy="4062804"/>
        </p:xfrm>
        <a:graphic>
          <a:graphicData uri="http://schemas.openxmlformats.org/drawingml/2006/table">
            <a:tbl>
              <a:tblPr firstRow="1" bandRow="1">
                <a:tableStyleId>{69012ECD-51FC-41F1-AA8D-1B2483CD663E}</a:tableStyleId>
              </a:tblPr>
              <a:tblGrid>
                <a:gridCol w="4500282"/>
                <a:gridCol w="4800600"/>
              </a:tblGrid>
              <a:tr h="677134">
                <a:tc>
                  <a:txBody>
                    <a:bodyPr/>
                    <a:lstStyle/>
                    <a:p>
                      <a:r>
                        <a:rPr lang="en-US" sz="2400" dirty="0" smtClean="0"/>
                        <a:t>Log Type</a:t>
                      </a:r>
                      <a:endParaRPr lang="en-US" sz="2400" dirty="0"/>
                    </a:p>
                  </a:txBody>
                  <a:tcPr/>
                </a:tc>
                <a:tc>
                  <a:txBody>
                    <a:bodyPr/>
                    <a:lstStyle/>
                    <a:p>
                      <a:r>
                        <a:rPr lang="en-US" sz="2400" dirty="0" smtClean="0"/>
                        <a:t>Description</a:t>
                      </a:r>
                      <a:endParaRPr lang="en-US" sz="2400" dirty="0"/>
                    </a:p>
                  </a:txBody>
                  <a:tcPr/>
                </a:tc>
              </a:tr>
              <a:tr h="677134">
                <a:tc>
                  <a:txBody>
                    <a:bodyPr/>
                    <a:lstStyle/>
                    <a:p>
                      <a:pPr algn="l" fontAlgn="base"/>
                      <a:r>
                        <a:rPr lang="en-US" sz="2400" dirty="0" err="1">
                          <a:effectLst/>
                          <a:latin typeface="inherit" charset="0"/>
                        </a:rPr>
                        <a:t>Log.v</a:t>
                      </a:r>
                      <a:r>
                        <a:rPr lang="en-US" sz="2400" dirty="0">
                          <a:effectLst/>
                          <a:latin typeface="inherit" charset="0"/>
                        </a:rPr>
                        <a:t>(String tag, String message)</a:t>
                      </a:r>
                    </a:p>
                  </a:txBody>
                  <a:tcPr marL="127000" marR="127000" marT="127000" marB="127000"/>
                </a:tc>
                <a:tc>
                  <a:txBody>
                    <a:bodyPr/>
                    <a:lstStyle/>
                    <a:p>
                      <a:pPr algn="l" fontAlgn="base"/>
                      <a:r>
                        <a:rPr lang="en-US" sz="2400">
                          <a:effectLst/>
                          <a:latin typeface="inherit" charset="0"/>
                        </a:rPr>
                        <a:t>Logs a verbose message.</a:t>
                      </a:r>
                    </a:p>
                  </a:txBody>
                  <a:tcPr marL="127000" marR="127000" marT="127000" marB="127000"/>
                </a:tc>
              </a:tr>
              <a:tr h="677134">
                <a:tc>
                  <a:txBody>
                    <a:bodyPr/>
                    <a:lstStyle/>
                    <a:p>
                      <a:pPr algn="l" fontAlgn="base"/>
                      <a:r>
                        <a:rPr lang="en-US" sz="2400" dirty="0" err="1">
                          <a:effectLst/>
                          <a:latin typeface="inherit" charset="0"/>
                        </a:rPr>
                        <a:t>Log.d</a:t>
                      </a:r>
                      <a:r>
                        <a:rPr lang="en-US" sz="2400" dirty="0">
                          <a:effectLst/>
                          <a:latin typeface="inherit" charset="0"/>
                        </a:rPr>
                        <a:t>(String tag, String message)</a:t>
                      </a:r>
                    </a:p>
                  </a:txBody>
                  <a:tcPr marL="127000" marR="127000" marT="127000" marB="127000"/>
                </a:tc>
                <a:tc>
                  <a:txBody>
                    <a:bodyPr/>
                    <a:lstStyle/>
                    <a:p>
                      <a:pPr algn="l" fontAlgn="base"/>
                      <a:r>
                        <a:rPr lang="en-US" sz="2400">
                          <a:effectLst/>
                          <a:latin typeface="inherit" charset="0"/>
                        </a:rPr>
                        <a:t>Logs a debug message.</a:t>
                      </a:r>
                    </a:p>
                  </a:txBody>
                  <a:tcPr marL="127000" marR="127000" marT="127000" marB="127000"/>
                </a:tc>
              </a:tr>
              <a:tr h="677134">
                <a:tc>
                  <a:txBody>
                    <a:bodyPr/>
                    <a:lstStyle/>
                    <a:p>
                      <a:pPr algn="l" fontAlgn="base"/>
                      <a:r>
                        <a:rPr lang="en-US" sz="2400" dirty="0" err="1">
                          <a:effectLst/>
                          <a:latin typeface="inherit" charset="0"/>
                        </a:rPr>
                        <a:t>Log.i</a:t>
                      </a:r>
                      <a:r>
                        <a:rPr lang="en-US" sz="2400" dirty="0">
                          <a:effectLst/>
                          <a:latin typeface="inherit" charset="0"/>
                        </a:rPr>
                        <a:t>(String tag, String message)</a:t>
                      </a:r>
                    </a:p>
                  </a:txBody>
                  <a:tcPr marL="127000" marR="127000" marT="127000" marB="127000"/>
                </a:tc>
                <a:tc>
                  <a:txBody>
                    <a:bodyPr/>
                    <a:lstStyle/>
                    <a:p>
                      <a:pPr algn="l" fontAlgn="base"/>
                      <a:r>
                        <a:rPr lang="en-US" sz="2400" dirty="0">
                          <a:effectLst/>
                          <a:latin typeface="inherit" charset="0"/>
                        </a:rPr>
                        <a:t>Logs an information message.</a:t>
                      </a:r>
                    </a:p>
                  </a:txBody>
                  <a:tcPr marL="127000" marR="127000" marT="127000" marB="127000"/>
                </a:tc>
              </a:tr>
              <a:tr h="677134">
                <a:tc>
                  <a:txBody>
                    <a:bodyPr/>
                    <a:lstStyle/>
                    <a:p>
                      <a:pPr algn="l" fontAlgn="base"/>
                      <a:r>
                        <a:rPr lang="en-US" sz="2400" dirty="0" err="1">
                          <a:effectLst/>
                          <a:latin typeface="inherit" charset="0"/>
                        </a:rPr>
                        <a:t>Log.w</a:t>
                      </a:r>
                      <a:r>
                        <a:rPr lang="en-US" sz="2400" dirty="0">
                          <a:effectLst/>
                          <a:latin typeface="inherit" charset="0"/>
                        </a:rPr>
                        <a:t>(String tag, String message)</a:t>
                      </a:r>
                    </a:p>
                  </a:txBody>
                  <a:tcPr marL="127000" marR="127000" marT="127000" marB="127000"/>
                </a:tc>
                <a:tc>
                  <a:txBody>
                    <a:bodyPr/>
                    <a:lstStyle/>
                    <a:p>
                      <a:pPr algn="l" fontAlgn="base"/>
                      <a:r>
                        <a:rPr lang="en-US" sz="2400" dirty="0">
                          <a:effectLst/>
                          <a:latin typeface="inherit" charset="0"/>
                        </a:rPr>
                        <a:t>Logs a warning message.</a:t>
                      </a:r>
                    </a:p>
                  </a:txBody>
                  <a:tcPr marL="127000" marR="127000" marT="127000" marB="127000"/>
                </a:tc>
              </a:tr>
              <a:tr h="677134">
                <a:tc>
                  <a:txBody>
                    <a:bodyPr/>
                    <a:lstStyle/>
                    <a:p>
                      <a:pPr algn="l" fontAlgn="base"/>
                      <a:r>
                        <a:rPr lang="en-US" sz="2400" dirty="0" err="1">
                          <a:effectLst/>
                          <a:latin typeface="inherit" charset="0"/>
                        </a:rPr>
                        <a:t>Log.e</a:t>
                      </a:r>
                      <a:r>
                        <a:rPr lang="en-US" sz="2400" dirty="0">
                          <a:effectLst/>
                          <a:latin typeface="inherit" charset="0"/>
                        </a:rPr>
                        <a:t>(String tag, String message)</a:t>
                      </a:r>
                    </a:p>
                  </a:txBody>
                  <a:tcPr marL="127000" marR="127000" marT="127000" marB="127000"/>
                </a:tc>
                <a:tc>
                  <a:txBody>
                    <a:bodyPr/>
                    <a:lstStyle/>
                    <a:p>
                      <a:pPr algn="l" fontAlgn="base"/>
                      <a:r>
                        <a:rPr lang="en-US" sz="2400" dirty="0">
                          <a:effectLst/>
                          <a:latin typeface="inherit" charset="0"/>
                        </a:rPr>
                        <a:t>Logs an error message.</a:t>
                      </a:r>
                    </a:p>
                  </a:txBody>
                  <a:tcPr marL="127000" marR="127000" marT="127000" marB="127000"/>
                </a:tc>
              </a:tr>
            </a:tbl>
          </a:graphicData>
        </a:graphic>
      </p:graphicFrame>
      <p:sp>
        <p:nvSpPr>
          <p:cNvPr id="5" name="Rectangle 4"/>
          <p:cNvSpPr/>
          <p:nvPr/>
        </p:nvSpPr>
        <p:spPr>
          <a:xfrm>
            <a:off x="2220726" y="5557229"/>
            <a:ext cx="7451079" cy="461665"/>
          </a:xfrm>
          <a:prstGeom prst="rect">
            <a:avLst/>
          </a:prstGeom>
        </p:spPr>
        <p:txBody>
          <a:bodyPr wrap="none">
            <a:spAutoFit/>
          </a:bodyPr>
          <a:lstStyle/>
          <a:p>
            <a:r>
              <a:rPr lang="en-US" sz="2400" b="1" dirty="0" err="1">
                <a:latin typeface="Ubuntu Mono Bold" charset="0"/>
              </a:rPr>
              <a:t>Log.v</a:t>
            </a:r>
            <a:r>
              <a:rPr lang="en-US" sz="2400" b="1" dirty="0">
                <a:latin typeface="Ubuntu Mono Bold" charset="0"/>
              </a:rPr>
              <a:t>("</a:t>
            </a:r>
            <a:r>
              <a:rPr lang="en-US" sz="2400" b="1" dirty="0" err="1">
                <a:latin typeface="Ubuntu Mono Bold" charset="0"/>
              </a:rPr>
              <a:t>DelayedMessageService</a:t>
            </a:r>
            <a:r>
              <a:rPr lang="en-US" sz="2400" b="1" dirty="0">
                <a:latin typeface="Ubuntu Mono Bold" charset="0"/>
              </a:rPr>
              <a:t>", "This is a message");</a:t>
            </a:r>
            <a:endParaRPr lang="en-US" sz="2400" dirty="0"/>
          </a:p>
        </p:txBody>
      </p:sp>
    </p:spTree>
    <p:extLst>
      <p:ext uri="{BB962C8B-B14F-4D97-AF65-F5344CB8AC3E}">
        <p14:creationId xmlns:p14="http://schemas.microsoft.com/office/powerpoint/2010/main" val="70116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12 – </a:t>
            </a:r>
            <a:r>
              <a:rPr lang="en-US" dirty="0" err="1" smtClean="0"/>
              <a:t>Async</a:t>
            </a:r>
            <a:r>
              <a:rPr lang="en-US" dirty="0" smtClean="0"/>
              <a:t> Threads</a:t>
            </a:r>
            <a:endParaRPr lang="en-US" dirty="0"/>
          </a:p>
        </p:txBody>
      </p:sp>
      <p:sp>
        <p:nvSpPr>
          <p:cNvPr id="3" name="Content Placeholder 2"/>
          <p:cNvSpPr>
            <a:spLocks noGrp="1"/>
          </p:cNvSpPr>
          <p:nvPr>
            <p:ph idx="1"/>
          </p:nvPr>
        </p:nvSpPr>
        <p:spPr/>
        <p:txBody>
          <a:bodyPr>
            <a:normAutofit/>
          </a:bodyPr>
          <a:lstStyle/>
          <a:p>
            <a:r>
              <a:rPr lang="en-US" sz="3200" dirty="0" smtClean="0"/>
              <a:t>Main event </a:t>
            </a:r>
          </a:p>
          <a:p>
            <a:r>
              <a:rPr lang="en-US" sz="3200" dirty="0" smtClean="0"/>
              <a:t>Render</a:t>
            </a:r>
          </a:p>
          <a:p>
            <a:r>
              <a:rPr lang="en-US" sz="3200" dirty="0" smtClean="0"/>
              <a:t>All other threads</a:t>
            </a:r>
            <a:endParaRPr lang="en-US" sz="3200" dirty="0"/>
          </a:p>
        </p:txBody>
      </p:sp>
    </p:spTree>
    <p:extLst>
      <p:ext uri="{BB962C8B-B14F-4D97-AF65-F5344CB8AC3E}">
        <p14:creationId xmlns:p14="http://schemas.microsoft.com/office/powerpoint/2010/main" val="187696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800" y="1016000"/>
            <a:ext cx="11328400" cy="4826000"/>
          </a:xfrm>
          <a:prstGeom prst="rect">
            <a:avLst/>
          </a:prstGeom>
        </p:spPr>
      </p:pic>
    </p:spTree>
    <p:extLst>
      <p:ext uri="{BB962C8B-B14F-4D97-AF65-F5344CB8AC3E}">
        <p14:creationId xmlns:p14="http://schemas.microsoft.com/office/powerpoint/2010/main" val="19566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3222" y="0"/>
            <a:ext cx="7065556" cy="6858000"/>
          </a:xfrm>
          <a:prstGeom prst="rect">
            <a:avLst/>
          </a:prstGeom>
        </p:spPr>
      </p:pic>
    </p:spTree>
    <p:extLst>
      <p:ext uri="{BB962C8B-B14F-4D97-AF65-F5344CB8AC3E}">
        <p14:creationId xmlns:p14="http://schemas.microsoft.com/office/powerpoint/2010/main" val="198924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53721" y="474009"/>
            <a:ext cx="8648700" cy="5372100"/>
          </a:xfrm>
          <a:prstGeom prst="rect">
            <a:avLst/>
          </a:prstGeom>
        </p:spPr>
      </p:pic>
    </p:spTree>
    <p:extLst>
      <p:ext uri="{BB962C8B-B14F-4D97-AF65-F5344CB8AC3E}">
        <p14:creationId xmlns:p14="http://schemas.microsoft.com/office/powerpoint/2010/main" val="35417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8091" y="2624791"/>
            <a:ext cx="9944100" cy="927100"/>
          </a:xfrm>
          <a:prstGeom prst="rect">
            <a:avLst/>
          </a:prstGeom>
        </p:spPr>
      </p:pic>
    </p:spTree>
    <p:extLst>
      <p:ext uri="{BB962C8B-B14F-4D97-AF65-F5344CB8AC3E}">
        <p14:creationId xmlns:p14="http://schemas.microsoft.com/office/powerpoint/2010/main" val="153824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7550" y="139700"/>
            <a:ext cx="10756900" cy="6578600"/>
          </a:xfrm>
          <a:prstGeom prst="rect">
            <a:avLst/>
          </a:prstGeom>
        </p:spPr>
      </p:pic>
    </p:spTree>
    <p:extLst>
      <p:ext uri="{BB962C8B-B14F-4D97-AF65-F5344CB8AC3E}">
        <p14:creationId xmlns:p14="http://schemas.microsoft.com/office/powerpoint/2010/main" val="82496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9500" y="2965450"/>
            <a:ext cx="10033000" cy="927100"/>
          </a:xfrm>
          <a:prstGeom prst="rect">
            <a:avLst/>
          </a:prstGeom>
        </p:spPr>
      </p:pic>
    </p:spTree>
    <p:extLst>
      <p:ext uri="{BB962C8B-B14F-4D97-AF65-F5344CB8AC3E}">
        <p14:creationId xmlns:p14="http://schemas.microsoft.com/office/powerpoint/2010/main" val="26246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45219" y="0"/>
            <a:ext cx="9701561" cy="6858000"/>
          </a:xfrm>
          <a:prstGeom prst="rect">
            <a:avLst/>
          </a:prstGeom>
        </p:spPr>
      </p:pic>
    </p:spTree>
    <p:extLst>
      <p:ext uri="{BB962C8B-B14F-4D97-AF65-F5344CB8AC3E}">
        <p14:creationId xmlns:p14="http://schemas.microsoft.com/office/powerpoint/2010/main" val="96812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0" y="2362200"/>
            <a:ext cx="5080000" cy="2133600"/>
          </a:xfrm>
          <a:prstGeom prst="rect">
            <a:avLst/>
          </a:prstGeom>
        </p:spPr>
      </p:pic>
    </p:spTree>
    <p:extLst>
      <p:ext uri="{BB962C8B-B14F-4D97-AF65-F5344CB8AC3E}">
        <p14:creationId xmlns:p14="http://schemas.microsoft.com/office/powerpoint/2010/main" val="36669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74706" y="0"/>
            <a:ext cx="9242588" cy="6858000"/>
          </a:xfrm>
          <a:prstGeom prst="rect">
            <a:avLst/>
          </a:prstGeom>
        </p:spPr>
      </p:pic>
    </p:spTree>
    <p:extLst>
      <p:ext uri="{BB962C8B-B14F-4D97-AF65-F5344CB8AC3E}">
        <p14:creationId xmlns:p14="http://schemas.microsoft.com/office/powerpoint/2010/main" val="49904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81450" y="1416050"/>
            <a:ext cx="4229100" cy="4025900"/>
          </a:xfrm>
          <a:prstGeom prst="rect">
            <a:avLst/>
          </a:prstGeom>
        </p:spPr>
      </p:pic>
    </p:spTree>
    <p:extLst>
      <p:ext uri="{BB962C8B-B14F-4D97-AF65-F5344CB8AC3E}">
        <p14:creationId xmlns:p14="http://schemas.microsoft.com/office/powerpoint/2010/main" val="17946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7176" y="221385"/>
            <a:ext cx="10669868" cy="6181655"/>
          </a:xfrm>
          <a:prstGeom prst="rect">
            <a:avLst/>
          </a:prstGeom>
        </p:spPr>
      </p:pic>
    </p:spTree>
    <p:extLst>
      <p:ext uri="{BB962C8B-B14F-4D97-AF65-F5344CB8AC3E}">
        <p14:creationId xmlns:p14="http://schemas.microsoft.com/office/powerpoint/2010/main" val="72317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updates require the main thread</a:t>
            </a:r>
            <a:endParaRPr lang="en-US" dirty="0"/>
          </a:p>
        </p:txBody>
      </p:sp>
      <p:sp>
        <p:nvSpPr>
          <p:cNvPr id="3" name="Content Placeholder 2"/>
          <p:cNvSpPr>
            <a:spLocks noGrp="1"/>
          </p:cNvSpPr>
          <p:nvPr>
            <p:ph idx="1"/>
          </p:nvPr>
        </p:nvSpPr>
        <p:spPr/>
        <p:txBody>
          <a:bodyPr>
            <a:normAutofit/>
          </a:bodyPr>
          <a:lstStyle/>
          <a:p>
            <a:r>
              <a:rPr lang="en-US" sz="3200" dirty="0" smtClean="0"/>
              <a:t>Create a handler in the main method</a:t>
            </a:r>
          </a:p>
          <a:p>
            <a:r>
              <a:rPr lang="en-US" sz="3200" dirty="0" smtClean="0"/>
              <a:t>Use the Handler post() method in the service </a:t>
            </a:r>
            <a:r>
              <a:rPr lang="en-US" sz="3200" dirty="0" err="1" smtClean="0"/>
              <a:t>onHandleIntent</a:t>
            </a:r>
            <a:r>
              <a:rPr lang="en-US" sz="3200" dirty="0" smtClean="0"/>
              <a:t>() method to display</a:t>
            </a:r>
            <a:endParaRPr lang="en-US" sz="3200" dirty="0"/>
          </a:p>
        </p:txBody>
      </p:sp>
    </p:spTree>
    <p:extLst>
      <p:ext uri="{BB962C8B-B14F-4D97-AF65-F5344CB8AC3E}">
        <p14:creationId xmlns:p14="http://schemas.microsoft.com/office/powerpoint/2010/main" val="53324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3861" y="0"/>
            <a:ext cx="10384277" cy="6858000"/>
          </a:xfrm>
          <a:prstGeom prst="rect">
            <a:avLst/>
          </a:prstGeom>
        </p:spPr>
      </p:pic>
    </p:spTree>
    <p:extLst>
      <p:ext uri="{BB962C8B-B14F-4D97-AF65-F5344CB8AC3E}">
        <p14:creationId xmlns:p14="http://schemas.microsoft.com/office/powerpoint/2010/main" val="165614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1009" y="0"/>
            <a:ext cx="6109982" cy="6858000"/>
          </a:xfrm>
          <a:prstGeom prst="rect">
            <a:avLst/>
          </a:prstGeom>
        </p:spPr>
      </p:pic>
    </p:spTree>
    <p:extLst>
      <p:ext uri="{BB962C8B-B14F-4D97-AF65-F5344CB8AC3E}">
        <p14:creationId xmlns:p14="http://schemas.microsoft.com/office/powerpoint/2010/main" val="20526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81450" y="19050"/>
            <a:ext cx="4229100" cy="6819900"/>
          </a:xfrm>
          <a:prstGeom prst="rect">
            <a:avLst/>
          </a:prstGeom>
        </p:spPr>
      </p:pic>
    </p:spTree>
    <p:extLst>
      <p:ext uri="{BB962C8B-B14F-4D97-AF65-F5344CB8AC3E}">
        <p14:creationId xmlns:p14="http://schemas.microsoft.com/office/powerpoint/2010/main" val="191689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dirty="0"/>
              <a:t>A service is a component that can perform tasks in the background. It doesn’t have a user interface.</a:t>
            </a:r>
          </a:p>
          <a:p>
            <a:pPr fontAlgn="base"/>
            <a:r>
              <a:rPr lang="en-US" dirty="0"/>
              <a:t>A started service can run in the background indefinitely, even when the activity that started it is destroyed. Once the operation is done, it stops itself.</a:t>
            </a:r>
          </a:p>
          <a:p>
            <a:pPr fontAlgn="base"/>
            <a:r>
              <a:rPr lang="en-US" dirty="0"/>
              <a:t>You declare services in </a:t>
            </a:r>
            <a:r>
              <a:rPr lang="en-US" i="1" dirty="0" err="1"/>
              <a:t>AndroidManifest.xml</a:t>
            </a:r>
            <a:r>
              <a:rPr lang="en-US" dirty="0"/>
              <a:t> using the &lt;service&gt; element.</a:t>
            </a:r>
          </a:p>
          <a:p>
            <a:pPr fontAlgn="base"/>
            <a:r>
              <a:rPr lang="en-US" dirty="0"/>
              <a:t>You can create a simple started service by extending the </a:t>
            </a:r>
            <a:r>
              <a:rPr lang="en-US" dirty="0" err="1"/>
              <a:t>IntentService</a:t>
            </a:r>
            <a:r>
              <a:rPr lang="en-US" dirty="0"/>
              <a:t> class and overriding its </a:t>
            </a:r>
            <a:r>
              <a:rPr lang="en-US" dirty="0" err="1"/>
              <a:t>onHandleIntent</a:t>
            </a:r>
            <a:r>
              <a:rPr lang="en-US" dirty="0"/>
              <a:t>() method. The </a:t>
            </a:r>
            <a:r>
              <a:rPr lang="en-US" dirty="0" err="1"/>
              <a:t>IntentServiceclass</a:t>
            </a:r>
            <a:r>
              <a:rPr lang="en-US" dirty="0"/>
              <a:t> is designed for handling intents.</a:t>
            </a:r>
          </a:p>
          <a:p>
            <a:pPr fontAlgn="base"/>
            <a:r>
              <a:rPr lang="en-US" dirty="0"/>
              <a:t>You start a started service using the </a:t>
            </a:r>
            <a:r>
              <a:rPr lang="en-US" dirty="0" err="1"/>
              <a:t>startService</a:t>
            </a:r>
            <a:r>
              <a:rPr lang="en-US" dirty="0"/>
              <a:t>() method.</a:t>
            </a:r>
          </a:p>
          <a:p>
            <a:pPr fontAlgn="base"/>
            <a:r>
              <a:rPr lang="en-US" dirty="0"/>
              <a:t>If you override the </a:t>
            </a:r>
            <a:r>
              <a:rPr lang="en-US" dirty="0" err="1"/>
              <a:t>IntentService</a:t>
            </a:r>
            <a:r>
              <a:rPr lang="en-US" dirty="0"/>
              <a:t> </a:t>
            </a:r>
            <a:r>
              <a:rPr lang="en-US" dirty="0" err="1"/>
              <a:t>onStartCommand</a:t>
            </a:r>
            <a:r>
              <a:rPr lang="en-US" dirty="0"/>
              <a:t>() method, you must call its super implementation.</a:t>
            </a:r>
          </a:p>
          <a:p>
            <a:pPr fontAlgn="base"/>
            <a:r>
              <a:rPr lang="en-US" dirty="0"/>
              <a:t>You create a notification using a notification builder. You get your notification to start an activity using a pending intent. You then use Android’s notification service to display the notification.</a:t>
            </a:r>
          </a:p>
          <a:p>
            <a:pPr fontAlgn="base"/>
            <a:r>
              <a:rPr lang="en-US" dirty="0"/>
              <a:t>A bound service is bound to another component such as an activity. The activity can interact with it and get results</a:t>
            </a:r>
            <a:r>
              <a:rPr lang="en-US" dirty="0" smtClean="0"/>
              <a:t>.</a:t>
            </a:r>
            <a:endParaRPr lang="en-US" dirty="0"/>
          </a:p>
        </p:txBody>
      </p:sp>
    </p:spTree>
    <p:extLst>
      <p:ext uri="{BB962C8B-B14F-4D97-AF65-F5344CB8AC3E}">
        <p14:creationId xmlns:p14="http://schemas.microsoft.com/office/powerpoint/2010/main" val="17523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 Points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You usually create a bound service by extending the Service class. You must define your own Binder object, and override the </a:t>
            </a:r>
            <a:r>
              <a:rPr lang="en-US" dirty="0" err="1"/>
              <a:t>onBind</a:t>
            </a:r>
            <a:r>
              <a:rPr lang="en-US" dirty="0"/>
              <a:t>() method. This is called when a component wants to bind to the service.</a:t>
            </a:r>
          </a:p>
          <a:p>
            <a:pPr fontAlgn="base"/>
            <a:r>
              <a:rPr lang="en-US" dirty="0"/>
              <a:t>The Service </a:t>
            </a:r>
            <a:r>
              <a:rPr lang="en-US" dirty="0" err="1"/>
              <a:t>onCreate</a:t>
            </a:r>
            <a:r>
              <a:rPr lang="en-US" dirty="0"/>
              <a:t>() method is called when the service is created. Use it for instantiation.</a:t>
            </a:r>
          </a:p>
          <a:p>
            <a:pPr fontAlgn="base"/>
            <a:r>
              <a:rPr lang="en-US" dirty="0"/>
              <a:t>The Service </a:t>
            </a:r>
            <a:r>
              <a:rPr lang="en-US" dirty="0" err="1"/>
              <a:t>onDestroy</a:t>
            </a:r>
            <a:r>
              <a:rPr lang="en-US" dirty="0"/>
              <a:t>() method is called when the service is about to be destroyed.</a:t>
            </a:r>
          </a:p>
          <a:p>
            <a:pPr fontAlgn="base"/>
            <a:r>
              <a:rPr lang="en-US" dirty="0"/>
              <a:t>You can use the Android location service to get the current location of the device. You create a </a:t>
            </a:r>
            <a:r>
              <a:rPr lang="en-US" dirty="0" err="1"/>
              <a:t>LocationListener</a:t>
            </a:r>
            <a:r>
              <a:rPr lang="en-US" dirty="0"/>
              <a:t>, and then register it with the location service. You can add criteria for how often the listener is notified of changes. When you use the device GPS, you need to add a permission for it </a:t>
            </a:r>
            <a:r>
              <a:rPr lang="en-US" dirty="0" err="1"/>
              <a:t>in</a:t>
            </a:r>
            <a:r>
              <a:rPr lang="en-US" i="1" dirty="0" err="1"/>
              <a:t>AndroidManifest.xml</a:t>
            </a:r>
            <a:r>
              <a:rPr lang="en-US" dirty="0"/>
              <a:t>.</a:t>
            </a:r>
          </a:p>
          <a:p>
            <a:pPr fontAlgn="base"/>
            <a:r>
              <a:rPr lang="en-US" dirty="0"/>
              <a:t>To bind an activity to a service, you create a </a:t>
            </a:r>
            <a:r>
              <a:rPr lang="en-US" dirty="0" err="1"/>
              <a:t>ServiceConnection</a:t>
            </a:r>
            <a:r>
              <a:rPr lang="en-US" dirty="0"/>
              <a:t>. You override the </a:t>
            </a:r>
            <a:r>
              <a:rPr lang="en-US" dirty="0" err="1"/>
              <a:t>onServiceConnected</a:t>
            </a:r>
            <a:r>
              <a:rPr lang="en-US" dirty="0"/>
              <a:t>() method to get a reference to the service.</a:t>
            </a:r>
          </a:p>
          <a:p>
            <a:pPr fontAlgn="base"/>
            <a:r>
              <a:rPr lang="en-US" dirty="0"/>
              <a:t>You bind to the service using the </a:t>
            </a:r>
            <a:r>
              <a:rPr lang="en-US" dirty="0" err="1"/>
              <a:t>bindService</a:t>
            </a:r>
            <a:r>
              <a:rPr lang="en-US" dirty="0"/>
              <a:t>() method. You unbind from the service using the </a:t>
            </a:r>
            <a:r>
              <a:rPr lang="en-US" dirty="0" err="1"/>
              <a:t>unbindService</a:t>
            </a:r>
            <a:r>
              <a:rPr lang="en-US" dirty="0"/>
              <a:t>() method.</a:t>
            </a:r>
          </a:p>
          <a:p>
            <a:pPr fontAlgn="base"/>
            <a:endParaRPr lang="en-US" dirty="0"/>
          </a:p>
        </p:txBody>
      </p:sp>
    </p:spTree>
    <p:extLst>
      <p:ext uri="{BB962C8B-B14F-4D97-AF65-F5344CB8AC3E}">
        <p14:creationId xmlns:p14="http://schemas.microsoft.com/office/powerpoint/2010/main" val="8337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a:t>
            </a:r>
            <a:endParaRPr lang="en-US" dirty="0"/>
          </a:p>
        </p:txBody>
      </p:sp>
      <p:sp>
        <p:nvSpPr>
          <p:cNvPr id="3" name="Content Placeholder 2"/>
          <p:cNvSpPr>
            <a:spLocks noGrp="1"/>
          </p:cNvSpPr>
          <p:nvPr>
            <p:ph idx="1"/>
          </p:nvPr>
        </p:nvSpPr>
        <p:spPr/>
        <p:txBody>
          <a:bodyPr>
            <a:normAutofit/>
          </a:bodyPr>
          <a:lstStyle/>
          <a:p>
            <a:r>
              <a:rPr lang="en-US" sz="3200" dirty="0" smtClean="0"/>
              <a:t>Chapter 13 - Services</a:t>
            </a:r>
          </a:p>
          <a:p>
            <a:r>
              <a:rPr lang="en-US" sz="3200" dirty="0" smtClean="0"/>
              <a:t>Network </a:t>
            </a:r>
            <a:r>
              <a:rPr lang="en-US" sz="3200" dirty="0" smtClean="0"/>
              <a:t>access</a:t>
            </a:r>
            <a:endParaRPr lang="en-US" sz="3200" dirty="0"/>
          </a:p>
        </p:txBody>
      </p:sp>
    </p:spTree>
    <p:extLst>
      <p:ext uri="{BB962C8B-B14F-4D97-AF65-F5344CB8AC3E}">
        <p14:creationId xmlns:p14="http://schemas.microsoft.com/office/powerpoint/2010/main" val="6945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32250" y="1270000"/>
            <a:ext cx="4127500" cy="4318000"/>
          </a:xfrm>
          <a:prstGeom prst="rect">
            <a:avLst/>
          </a:prstGeom>
        </p:spPr>
      </p:pic>
    </p:spTree>
    <p:extLst>
      <p:ext uri="{BB962C8B-B14F-4D97-AF65-F5344CB8AC3E}">
        <p14:creationId xmlns:p14="http://schemas.microsoft.com/office/powerpoint/2010/main" val="145651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5059" y="753037"/>
            <a:ext cx="8695766" cy="5078313"/>
          </a:xfrm>
          <a:prstGeom prst="rect">
            <a:avLst/>
          </a:prstGeom>
        </p:spPr>
        <p:txBody>
          <a:bodyPr wrap="square">
            <a:spAutoFit/>
          </a:bodyPr>
          <a:lstStyle/>
          <a:p>
            <a:r>
              <a:rPr lang="en-US" dirty="0"/>
              <a:t>private class </a:t>
            </a:r>
            <a:r>
              <a:rPr lang="en-US" dirty="0" err="1"/>
              <a:t>MyAsyncTask</a:t>
            </a:r>
            <a:r>
              <a:rPr lang="en-US" dirty="0"/>
              <a:t> extends </a:t>
            </a:r>
            <a:r>
              <a:rPr lang="en-US" dirty="0" err="1"/>
              <a:t>AsyncTask</a:t>
            </a:r>
            <a:r>
              <a:rPr lang="en-US" dirty="0"/>
              <a:t>&lt;</a:t>
            </a:r>
            <a:r>
              <a:rPr lang="en-US" dirty="0" err="1"/>
              <a:t>Params</a:t>
            </a:r>
            <a:r>
              <a:rPr lang="en-US" dirty="0"/>
              <a:t>, Progress, Result&gt;   </a:t>
            </a:r>
            <a:endParaRPr lang="en-US" dirty="0" smtClean="0"/>
          </a:p>
          <a:p>
            <a:endParaRPr lang="en-US" dirty="0"/>
          </a:p>
          <a:p>
            <a:r>
              <a:rPr lang="en-US" dirty="0" smtClean="0"/>
              <a:t>	protected </a:t>
            </a:r>
            <a:r>
              <a:rPr lang="en-US" dirty="0"/>
              <a:t>void </a:t>
            </a:r>
            <a:r>
              <a:rPr lang="en-US" dirty="0" err="1"/>
              <a:t>onPreExecute</a:t>
            </a:r>
            <a:r>
              <a:rPr lang="en-US" dirty="0"/>
              <a:t>() {      </a:t>
            </a:r>
            <a:endParaRPr lang="en-US" dirty="0" smtClean="0"/>
          </a:p>
          <a:p>
            <a:r>
              <a:rPr lang="en-US" dirty="0"/>
              <a:t>	</a:t>
            </a:r>
            <a:r>
              <a:rPr lang="en-US" dirty="0" smtClean="0"/>
              <a:t>	//</a:t>
            </a:r>
            <a:r>
              <a:rPr lang="en-US" dirty="0"/>
              <a:t>Code to run before executing the task  </a:t>
            </a:r>
            <a:endParaRPr lang="en-US" dirty="0" smtClean="0"/>
          </a:p>
          <a:p>
            <a:r>
              <a:rPr lang="en-US" dirty="0"/>
              <a:t>	</a:t>
            </a:r>
            <a:r>
              <a:rPr lang="en-US" dirty="0" smtClean="0"/>
              <a:t> </a:t>
            </a:r>
            <a:r>
              <a:rPr lang="en-US" dirty="0"/>
              <a:t>}  </a:t>
            </a:r>
            <a:endParaRPr lang="en-US" dirty="0" smtClean="0"/>
          </a:p>
          <a:p>
            <a:r>
              <a:rPr lang="en-US" dirty="0" smtClean="0"/>
              <a:t> 	</a:t>
            </a:r>
          </a:p>
          <a:p>
            <a:r>
              <a:rPr lang="en-US" dirty="0"/>
              <a:t>	</a:t>
            </a:r>
            <a:r>
              <a:rPr lang="en-US" dirty="0" smtClean="0"/>
              <a:t>protected </a:t>
            </a:r>
            <a:r>
              <a:rPr lang="en-US" dirty="0"/>
              <a:t>Result </a:t>
            </a:r>
            <a:r>
              <a:rPr lang="en-US" dirty="0" err="1"/>
              <a:t>doInBackground</a:t>
            </a:r>
            <a:r>
              <a:rPr lang="en-US" dirty="0"/>
              <a:t>(</a:t>
            </a:r>
            <a:r>
              <a:rPr lang="en-US" dirty="0" err="1"/>
              <a:t>Params</a:t>
            </a:r>
            <a:r>
              <a:rPr lang="en-US" dirty="0"/>
              <a:t>... </a:t>
            </a:r>
            <a:r>
              <a:rPr lang="en-US" dirty="0" err="1"/>
              <a:t>params</a:t>
            </a:r>
            <a:r>
              <a:rPr lang="en-US" dirty="0"/>
              <a:t>) {      </a:t>
            </a:r>
            <a:endParaRPr lang="en-US" dirty="0" smtClean="0"/>
          </a:p>
          <a:p>
            <a:r>
              <a:rPr lang="en-US" dirty="0"/>
              <a:t>	</a:t>
            </a:r>
            <a:r>
              <a:rPr lang="en-US" dirty="0" smtClean="0"/>
              <a:t>	//</a:t>
            </a:r>
            <a:r>
              <a:rPr lang="en-US" dirty="0"/>
              <a:t>Code that you want to run in a background thread   </a:t>
            </a:r>
            <a:endParaRPr lang="en-US" dirty="0" smtClean="0"/>
          </a:p>
          <a:p>
            <a:r>
              <a:rPr lang="en-US" dirty="0"/>
              <a:t>	</a:t>
            </a:r>
            <a:r>
              <a:rPr lang="en-US" dirty="0" smtClean="0"/>
              <a:t>}   </a:t>
            </a:r>
          </a:p>
          <a:p>
            <a:endParaRPr lang="en-US" dirty="0"/>
          </a:p>
          <a:p>
            <a:r>
              <a:rPr lang="en-US" dirty="0" smtClean="0"/>
              <a:t>	protected </a:t>
            </a:r>
            <a:r>
              <a:rPr lang="en-US" dirty="0"/>
              <a:t>void </a:t>
            </a:r>
            <a:r>
              <a:rPr lang="en-US" dirty="0" err="1"/>
              <a:t>onProgressUpdate</a:t>
            </a:r>
            <a:r>
              <a:rPr lang="en-US" dirty="0"/>
              <a:t>(Progress... values) {      </a:t>
            </a:r>
            <a:endParaRPr lang="en-US" dirty="0" smtClean="0"/>
          </a:p>
          <a:p>
            <a:r>
              <a:rPr lang="en-US" dirty="0"/>
              <a:t>	</a:t>
            </a:r>
            <a:r>
              <a:rPr lang="en-US" dirty="0" smtClean="0"/>
              <a:t>	//</a:t>
            </a:r>
            <a:r>
              <a:rPr lang="en-US" dirty="0"/>
              <a:t>Code that you want to run to publish the progress of your task   </a:t>
            </a:r>
            <a:endParaRPr lang="en-US" dirty="0" smtClean="0"/>
          </a:p>
          <a:p>
            <a:r>
              <a:rPr lang="en-US" dirty="0"/>
              <a:t>	</a:t>
            </a:r>
            <a:r>
              <a:rPr lang="en-US" dirty="0" smtClean="0"/>
              <a:t>}   </a:t>
            </a:r>
          </a:p>
          <a:p>
            <a:endParaRPr lang="en-US" dirty="0"/>
          </a:p>
          <a:p>
            <a:r>
              <a:rPr lang="en-US" dirty="0" smtClean="0"/>
              <a:t>	protected </a:t>
            </a:r>
            <a:r>
              <a:rPr lang="en-US" dirty="0"/>
              <a:t>void </a:t>
            </a:r>
            <a:r>
              <a:rPr lang="en-US" dirty="0" err="1"/>
              <a:t>onPostExecute</a:t>
            </a:r>
            <a:r>
              <a:rPr lang="en-US" dirty="0"/>
              <a:t>(Result result) {      </a:t>
            </a:r>
            <a:endParaRPr lang="en-US" dirty="0" smtClean="0"/>
          </a:p>
          <a:p>
            <a:r>
              <a:rPr lang="en-US" dirty="0"/>
              <a:t>	</a:t>
            </a:r>
            <a:r>
              <a:rPr lang="en-US" dirty="0" smtClean="0"/>
              <a:t>	//</a:t>
            </a:r>
            <a:r>
              <a:rPr lang="en-US" dirty="0"/>
              <a:t>Code that you want to run when the task is complete   </a:t>
            </a:r>
            <a:endParaRPr lang="en-US" dirty="0" smtClean="0"/>
          </a:p>
          <a:p>
            <a:r>
              <a:rPr lang="en-US" dirty="0" smtClean="0"/>
              <a:t>	}</a:t>
            </a:r>
          </a:p>
          <a:p>
            <a:r>
              <a:rPr lang="en-US" dirty="0" smtClean="0"/>
              <a:t>}</a:t>
            </a:r>
            <a:endParaRPr lang="en-US" dirty="0"/>
          </a:p>
        </p:txBody>
      </p:sp>
    </p:spTree>
    <p:extLst>
      <p:ext uri="{BB962C8B-B14F-4D97-AF65-F5344CB8AC3E}">
        <p14:creationId xmlns:p14="http://schemas.microsoft.com/office/powerpoint/2010/main" val="1060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40103" y="244288"/>
            <a:ext cx="2476500" cy="990600"/>
          </a:xfrm>
          <a:prstGeom prst="rect">
            <a:avLst/>
          </a:prstGeom>
        </p:spPr>
      </p:pic>
      <p:pic>
        <p:nvPicPr>
          <p:cNvPr id="3" name="Picture 2"/>
          <p:cNvPicPr>
            <a:picLocks noChangeAspect="1"/>
          </p:cNvPicPr>
          <p:nvPr/>
        </p:nvPicPr>
        <p:blipFill>
          <a:blip r:embed="rId4"/>
          <a:stretch>
            <a:fillRect/>
          </a:stretch>
        </p:blipFill>
        <p:spPr>
          <a:xfrm>
            <a:off x="807944" y="1552761"/>
            <a:ext cx="9105900" cy="4254500"/>
          </a:xfrm>
          <a:prstGeom prst="rect">
            <a:avLst/>
          </a:prstGeom>
        </p:spPr>
      </p:pic>
    </p:spTree>
    <p:extLst>
      <p:ext uri="{BB962C8B-B14F-4D97-AF65-F5344CB8AC3E}">
        <p14:creationId xmlns:p14="http://schemas.microsoft.com/office/powerpoint/2010/main" val="34389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28200" y="299196"/>
            <a:ext cx="2463800" cy="2781300"/>
          </a:xfrm>
          <a:prstGeom prst="rect">
            <a:avLst/>
          </a:prstGeom>
        </p:spPr>
      </p:pic>
      <p:pic>
        <p:nvPicPr>
          <p:cNvPr id="3" name="Picture 2"/>
          <p:cNvPicPr>
            <a:picLocks noChangeAspect="1"/>
          </p:cNvPicPr>
          <p:nvPr/>
        </p:nvPicPr>
        <p:blipFill>
          <a:blip r:embed="rId4"/>
          <a:stretch>
            <a:fillRect/>
          </a:stretch>
        </p:blipFill>
        <p:spPr>
          <a:xfrm>
            <a:off x="394447" y="161365"/>
            <a:ext cx="8892988" cy="6431631"/>
          </a:xfrm>
          <a:prstGeom prst="rect">
            <a:avLst/>
          </a:prstGeom>
        </p:spPr>
      </p:pic>
    </p:spTree>
    <p:extLst>
      <p:ext uri="{BB962C8B-B14F-4D97-AF65-F5344CB8AC3E}">
        <p14:creationId xmlns:p14="http://schemas.microsoft.com/office/powerpoint/2010/main" val="10447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15500" y="428811"/>
            <a:ext cx="2476500" cy="5283200"/>
          </a:xfrm>
          <a:prstGeom prst="rect">
            <a:avLst/>
          </a:prstGeom>
        </p:spPr>
      </p:pic>
      <p:pic>
        <p:nvPicPr>
          <p:cNvPr id="3" name="Picture 2"/>
          <p:cNvPicPr>
            <a:picLocks noChangeAspect="1"/>
          </p:cNvPicPr>
          <p:nvPr/>
        </p:nvPicPr>
        <p:blipFill>
          <a:blip r:embed="rId4"/>
          <a:stretch>
            <a:fillRect/>
          </a:stretch>
        </p:blipFill>
        <p:spPr>
          <a:xfrm>
            <a:off x="1199029" y="1628961"/>
            <a:ext cx="6781800" cy="2882900"/>
          </a:xfrm>
          <a:prstGeom prst="rect">
            <a:avLst/>
          </a:prstGeom>
        </p:spPr>
      </p:pic>
    </p:spTree>
    <p:extLst>
      <p:ext uri="{BB962C8B-B14F-4D97-AF65-F5344CB8AC3E}">
        <p14:creationId xmlns:p14="http://schemas.microsoft.com/office/powerpoint/2010/main" val="85359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1596</Words>
  <Application>Microsoft Macintosh PowerPoint</Application>
  <PresentationFormat>Widescreen</PresentationFormat>
  <Paragraphs>279</Paragraphs>
  <Slides>46</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inherit</vt:lpstr>
      <vt:lpstr>Ubuntu Mono Bold</vt:lpstr>
      <vt:lpstr>Arial</vt:lpstr>
      <vt:lpstr>Diamond Grid 16x9</vt:lpstr>
      <vt:lpstr>Building Android apps – Week 8a</vt:lpstr>
      <vt:lpstr>Agenda</vt:lpstr>
      <vt:lpstr>Chapter 12 – Async Threads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13 – Services</vt:lpstr>
      <vt:lpstr>Bullet Points</vt:lpstr>
      <vt:lpstr>Bullet Points</vt:lpstr>
      <vt:lpstr>PowerPoint Presentation</vt:lpstr>
      <vt:lpstr>Standard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 updates require the main thread</vt:lpstr>
      <vt:lpstr>PowerPoint Presentation</vt:lpstr>
      <vt:lpstr>PowerPoint Presentation</vt:lpstr>
      <vt:lpstr>PowerPoint Presentation</vt:lpstr>
      <vt:lpstr>Bullet Points</vt:lpstr>
      <vt:lpstr>Bullet Points</vt:lpstr>
      <vt:lpstr>Thursday</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2016-10-11T19:53:06Z</cp:lastPrinted>
  <dcterms:created xsi:type="dcterms:W3CDTF">2016-08-20T19:03:32Z</dcterms:created>
  <dcterms:modified xsi:type="dcterms:W3CDTF">2016-10-13T21:39:05Z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